
<file path=[Content_Types].xml><?xml version="1.0" encoding="utf-8"?>
<Types xmlns="http://schemas.openxmlformats.org/package/2006/content-types">
  <Default Extension="rels" ContentType="application/vnd.openxmlformats-package.relationships+xml"/>
  <Default Extension="jpg" ContentType="image/jpeg"/>
  <Default Extension="xml" ContentType="application/vnd.openxmlformats-officedocument.presentationml.slide+xml"/>
  <Default Extension="jpeg" ContentType="image/jpeg"/>
  <Override PartName="/ppt/slideLayouts/slideLayout20.xml" ContentType="application/vnd.openxmlformats-officedocument.presentationml.slideLayout+xml"/>
  <Override PartName="/ppt/slideMasters/slideMaster14.xml" ContentType="application/vnd.openxmlformats-officedocument.presentationml.slideMaster+xml"/>
  <Override PartName="/ppt/theme/theme7.xml" ContentType="application/vnd.openxmlformats-officedocument.theme+xml"/>
  <Override PartName="/ppt/slideLayouts/slideLayout27.xml" ContentType="application/vnd.openxmlformats-officedocument.presentationml.slideLayout+xml"/>
  <Override PartName="/ppt/theme/theme12.xml" ContentType="application/vnd.openxmlformats-officedocument.theme+xml"/>
  <Override PartName="/ppt/notesSlides/notesSlide13.xml" ContentType="application/vnd.openxmlformats-officedocument.presentationml.notesSlide+xml"/>
  <Override PartName="/docProps/custom.xml" ContentType="application/vnd.openxmlformats-officedocument.custom-properties+xml"/>
  <Override PartName="/ppt/tableStyles.xml" ContentType="application/vnd.openxmlformats-officedocument.presentationml.tableStyles+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Masters/slideMaster10.xml" ContentType="application/vnd.openxmlformats-officedocument.presentationml.slideMaster+xml"/>
  <Override PartName="/ppt/theme/theme13.xml" ContentType="application/vnd.openxmlformats-officedocument.theme+xml"/>
  <Override PartName="/ppt/viewProps.xml" ContentType="application/vnd.openxmlformats-officedocument.presentationml.viewProps+xml"/>
  <Override PartName="/ppt/theme/theme19.xml" ContentType="application/vnd.openxmlformats-officedocument.theme+xml"/>
  <Override PartName="/ppt/theme/theme23.xml" ContentType="application/vnd.openxmlformats-officedocument.theme+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slideMasters/slideMaster9.xml" ContentType="application/vnd.openxmlformats-officedocument.presentationml.slideMaster+xml"/>
  <Override PartName="/ppt/slideLayouts/slideLayout2.xml" ContentType="application/vnd.openxmlformats-officedocument.presentationml.slideLayout+xml"/>
  <Override PartName="/ppt/slideLayouts/slideLayout38.xml" ContentType="application/vnd.openxmlformats-officedocument.presentationml.slideLayout+xml"/>
  <Override PartName="/ppt/slideMasters/slideMaster19.xml" ContentType="application/vnd.openxmlformats-officedocument.presentationml.slideMaster+xml"/>
  <Override PartName="/ppt/slideMasters/slideMaster25.xml" ContentType="application/vnd.openxmlformats-officedocument.presentationml.slideMaster+xml"/>
  <Override PartName="/ppt/theme/theme18.xml" ContentType="application/vnd.openxmlformats-officedocument.theme+xml"/>
  <Override PartName="/ppt/slideMasters/slideMaster22.xml" ContentType="application/vnd.openxmlformats-officedocument.presentationml.slideMaster+xml"/>
  <Override PartName="/ppt/slideMasters/slideMaster26.xml" ContentType="application/vnd.openxmlformats-officedocument.presentationml.slideMaster+xml"/>
  <Override PartName="/ppt/slideMasters/slideMaster8.xml" ContentType="application/vnd.openxmlformats-officedocument.presentationml.slideMaster+xml"/>
  <Override PartName="/ppt/slideMasters/slideMaster20.xml" ContentType="application/vnd.openxmlformats-officedocument.presentationml.slideMaster+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Masters/slideMaster11.xml" ContentType="application/vnd.openxmlformats-officedocument.presentationml.slideMaster+xml"/>
  <Override PartName="/ppt/theme/theme11.xml" ContentType="application/vnd.openxmlformats-officedocument.theme+xml"/>
  <Override PartName="/docProps/core.xml" ContentType="application/vnd.openxmlformats-package.core-properties+xml"/>
  <Default Extension="png" ContentType="image/png"/>
  <Override PartName="/ppt/notesSlides/notesSlide8.xml" ContentType="application/vnd.openxmlformats-officedocument.presentationml.notesSlid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Masters/slideMaster17.xml" ContentType="application/vnd.openxmlformats-officedocument.presentationml.slideMaster+xml"/>
  <Override PartName="/ppt/presentation.xml" ContentType="application/vnd.openxmlformats-officedocument.presentationml.presentation.main+xml"/>
  <Override PartName="/ppt/slideMasters/slideMaster12.xml" ContentType="application/vnd.openxmlformats-officedocument.presentationml.slideMaster+xml"/>
  <Override PartName="/ppt/theme/theme25.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handoutMasters/handoutMaster1.xml" ContentType="application/vnd.openxmlformats-officedocument.presentationml.handoutMaster+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theme/theme17.xml" ContentType="application/vnd.openxmlformats-officedocument.theme+xml"/>
  <Override PartName="/ppt/theme/theme20.xml" ContentType="application/vnd.openxmlformats-officedocument.theme+xml"/>
  <Override PartName="/ppt/slideLayouts/slideLayout28.xml" ContentType="application/vnd.openxmlformats-officedocument.presentationml.slideLayout+xml"/>
  <Override PartName="/ppt/slideMasters/slideMaster24.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slideLayouts/slideLayout14.xml" ContentType="application/vnd.openxmlformats-officedocument.presentationml.slideLayout+xml"/>
  <Override PartName="/ppt/slideLayouts/slideLayout31.xml" ContentType="application/vnd.openxmlformats-officedocument.presentationml.slideLayout+xml"/>
  <Override PartName="/ppt/slideMasters/slideMaster27.xml" ContentType="application/vnd.openxmlformats-officedocument.presentationml.slideMaster+xml"/>
  <Override PartName="/ppt/slideMasters/slideMaster3.xml" ContentType="application/vnd.openxmlformats-officedocument.presentationml.slideMaster+xml"/>
  <Override PartName="/ppt/slideLayouts/slideLayout33.xml" ContentType="application/vnd.openxmlformats-officedocument.presentationml.slideLayout+xml"/>
  <Override PartName="/ppt/slideMasters/slideMaster2.xml" ContentType="application/vnd.openxmlformats-officedocument.presentationml.slideMaster+xml"/>
  <Override PartName="/ppt/theme/theme26.xml" ContentType="application/vnd.openxmlformats-officedocument.theme+xml"/>
  <Override PartName="/ppt/notesSlides/notesSlide7.xml" ContentType="application/vnd.openxmlformats-officedocument.presentationml.notesSlide+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24.xml" ContentType="application/vnd.openxmlformats-officedocument.theme+xml"/>
  <Override PartName="/ppt/notesSlides/notesSlide12.xml" ContentType="application/vnd.openxmlformats-officedocument.presentationml.notesSlide+xml"/>
  <Override PartName="/ppt/presProps.xml" ContentType="application/vnd.openxmlformats-officedocument.presentationml.presProps+xml"/>
  <Override PartName="/ppt/slideLayouts/slideLayout2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theme/theme14.xml" ContentType="application/vnd.openxmlformats-officedocument.theme+xml"/>
  <Override PartName="/ppt/notesSlides/notesSlide3.xml" ContentType="application/vnd.openxmlformats-officedocument.presentationml.notesSlide+xml"/>
  <Override PartName="/ppt/slideLayouts/slideLayout29.xml" ContentType="application/vnd.openxmlformats-officedocument.presentationml.slideLayout+xml"/>
  <Override PartName="/ppt/slideLayouts/slideLayout5.xml" ContentType="application/vnd.openxmlformats-officedocument.presentationml.slideLayout+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21.xml" ContentType="application/vnd.openxmlformats-officedocument.presentationml.slideMaster+xml"/>
  <Override PartName="/ppt/theme/theme15.xml" ContentType="application/vnd.openxmlformats-officedocument.theme+xml"/>
  <Override PartName="/ppt/theme/theme16.xml" ContentType="application/vnd.openxmlformats-officedocument.theme+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notesSlides/notesSlide1.xml" ContentType="application/vnd.openxmlformats-officedocument.presentationml.notesSlide+xml"/>
  <Override PartName="/ppt/slideMasters/slideMaster18.xml" ContentType="application/vnd.openxmlformats-officedocument.presentationml.slideMaster+xml"/>
  <Override PartName="/ppt/slideMasters/slideMaster5.xml" ContentType="application/vnd.openxmlformats-officedocument.presentationml.slideMaster+xml"/>
  <Override PartName="/ppt/slideMasters/slideMaster7.xml" ContentType="application/vnd.openxmlformats-officedocument.presentationml.slideMaster+xml"/>
  <Override PartName="/ppt/theme/theme22.xml" ContentType="application/vnd.openxmlformats-officedocument.theme+xml"/>
  <Override PartName="/ppt/slideLayouts/slideLayout4.xml" ContentType="application/vnd.openxmlformats-officedocument.presentationml.slideLayout+xml"/>
  <Override PartName="/ppt/theme/theme2.xml" ContentType="application/vnd.openxmlformats-officedocument.theme+xml"/>
  <Override PartName="/ppt/theme/theme8.xml" ContentType="application/vnd.openxmlformats-officedocument.them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theme/theme28.xml" ContentType="application/vnd.openxmlformats-officedocument.theme+xml"/>
  <Override PartName="/ppt/notesSlides/notesSlide2.xml" ContentType="application/vnd.openxmlformats-officedocument.presentationml.notesSlide+xml"/>
  <Override PartName="/ppt/slideLayouts/slideLayout32.xml" ContentType="application/vnd.openxmlformats-officedocument.presentationml.slideLayout+xml"/>
  <Override PartName="/ppt/slideMasters/slideMaster13.xml" ContentType="application/vnd.openxmlformats-officedocument.presentationml.slideMaster+xml"/>
  <Override PartName="/ppt/slideLayouts/slideLayout23.xml" ContentType="application/vnd.openxmlformats-officedocument.presentationml.slideLayout+xml"/>
  <Override PartName="/ppt/slideLayouts/slideLayout34.xml" ContentType="application/vnd.openxmlformats-officedocument.presentationml.slideLayout+xml"/>
  <Override PartName="/ppt/slideMasters/slideMaster23.xml" ContentType="application/vnd.openxmlformats-officedocument.presentationml.slideMaster+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30.xml" ContentType="application/vnd.openxmlformats-officedocument.presentationml.slideLayout+xml"/>
  <Override PartName="/ppt/theme/theme3.xml" ContentType="application/vnd.openxmlformats-officedocument.theme+xml"/>
  <Override PartName="/ppt/notesSlides/notesSlide11.xml" ContentType="application/vnd.openxmlformats-officedocument.presentationml.notesSlide+xml"/>
  <Override PartName="/ppt/slideLayouts/slideLayout21.xml" ContentType="application/vnd.openxmlformats-officedocument.presentationml.slideLayout+xml"/>
  <Override PartName="/ppt/slideMasters/slideMaster6.xml" ContentType="application/vnd.openxmlformats-officedocument.presentationml.slideMaster+xml"/>
  <Override PartName="/ppt/slideLayouts/slideLayout24.xml" ContentType="application/vnd.openxmlformats-officedocument.presentationml.slideLayout+xml"/>
  <Override PartName="/ppt/slideLayouts/slideLayout7.xml" ContentType="application/vnd.openxmlformats-officedocument.presentationml.slideLayout+xml"/>
  <Override PartName="/ppt/theme/theme29.xml" ContentType="application/vnd.openxmlformats-officedocument.theme+xml"/>
  <Override PartName="/ppt/slideLayouts/slideLayout22.xml" ContentType="application/vnd.openxmlformats-officedocument.presentationml.slideLayout+xml"/>
  <Override PartName="/ppt/theme/theme21.xml" ContentType="application/vnd.openxmlformats-officedocument.them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36.xml" ContentType="application/vnd.openxmlformats-officedocument.presentationml.slideLayout+xml"/>
  <Override PartName="/ppt/theme/theme27.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 id="2147483745" r:id="rId2"/>
    <p:sldMasterId id="2147483747" r:id="rId3"/>
    <p:sldMasterId id="2147483749" r:id="rId4"/>
    <p:sldMasterId id="2147483751" r:id="rId5"/>
    <p:sldMasterId id="2147483753" r:id="rId6"/>
    <p:sldMasterId id="2147483652" r:id="rId7"/>
    <p:sldMasterId id="2147483650" r:id="rId8"/>
    <p:sldMasterId id="2147483654" r:id="rId9"/>
    <p:sldMasterId id="2147483656" r:id="rId10"/>
    <p:sldMasterId id="2147483741" r:id="rId11"/>
    <p:sldMasterId id="2147483730" r:id="rId12"/>
    <p:sldMasterId id="2147483739" r:id="rId13"/>
    <p:sldMasterId id="2147483658" r:id="rId14"/>
    <p:sldMasterId id="2147483670" r:id="rId15"/>
    <p:sldMasterId id="2147483682" r:id="rId16"/>
    <p:sldMasterId id="2147483764" r:id="rId17"/>
    <p:sldMasterId id="2147483766" r:id="rId18"/>
    <p:sldMasterId id="2147483768" r:id="rId19"/>
    <p:sldMasterId id="2147483694" r:id="rId20"/>
    <p:sldMasterId id="2147483732" r:id="rId21"/>
    <p:sldMasterId id="2147483706" r:id="rId22"/>
    <p:sldMasterId id="2147483761" r:id="rId23"/>
    <p:sldMasterId id="2147483758" r:id="rId24"/>
    <p:sldMasterId id="2147483755" r:id="rId25"/>
    <p:sldMasterId id="2147483718" r:id="rId26"/>
    <p:sldMasterId id="2147483734" r:id="rId27"/>
  </p:sldMasterIdLst>
  <p:notesMasterIdLst>
    <p:notesMasterId r:id="rId42"/>
  </p:notesMasterIdLst>
  <p:handoutMasterIdLst>
    <p:handoutMasterId r:id="rId43"/>
  </p:handoutMasterIdLst>
  <p:sldIdLst>
    <p:sldId id="258" r:id="rId28"/>
    <p:sldId id="536" r:id="rId29"/>
    <p:sldId id="267" r:id="rId30"/>
    <p:sldId id="538" r:id="rId31"/>
    <p:sldId id="539" r:id="rId32"/>
    <p:sldId id="540" r:id="rId33"/>
    <p:sldId id="541" r:id="rId34"/>
    <p:sldId id="542" r:id="rId35"/>
    <p:sldId id="543" r:id="rId36"/>
    <p:sldId id="544" r:id="rId37"/>
    <p:sldId id="545" r:id="rId38"/>
    <p:sldId id="546" r:id="rId39"/>
    <p:sldId id="547" r:id="rId40"/>
    <p:sldId id="54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91" autoAdjust="0"/>
    <p:restoredTop sz="86463" autoAdjust="0"/>
  </p:normalViewPr>
  <p:slideViewPr>
    <p:cSldViewPr snapToGrid="0" snapToObjects="1">
      <p:cViewPr>
        <p:scale>
          <a:sx n="82" d="100"/>
          <a:sy n="82" d="100"/>
        </p:scale>
        <p:origin x="-128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2.xml"/><Relationship Id="rId41"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11/9/2021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11</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12</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13</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14</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3</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4</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5</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6</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7</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8</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9</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10</a:t>
            </a:fld>
            <a:endParaRPr lang="en-US"/>
          </a:p>
        </p:txBody>
      </p:sp>
    </p:spTree>
    <p:extLst>
      <p:ext uri="{BB962C8B-B14F-4D97-AF65-F5344CB8AC3E}">
        <p14:creationId xmlns:p14="http://schemas.microsoft.com/office/powerpoint/2010/main" val="274104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xmlns="" id="{D2BC1739-C330-4377-9536-F9EED1C3B71C}"/>
              </a:ext>
            </a:extLst>
          </p:cNvPr>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8" name="Text Placeholder 6">
            <a:extLst>
              <a:ext uri="{FF2B5EF4-FFF2-40B4-BE49-F238E27FC236}">
                <a16:creationId xmlns:a16="http://schemas.microsoft.com/office/drawing/2014/main" xmlns="" id="{5D0C1E8F-D4F7-4ABA-910D-0275DEB7D862}"/>
              </a:ext>
            </a:extLst>
          </p:cNvPr>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330029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pic>
        <p:nvPicPr>
          <p:cNvPr id="2" name="Picture 1" descr="A picture containing logo&#10;&#10;Description automatically generated">
            <a:extLst>
              <a:ext uri="{FF2B5EF4-FFF2-40B4-BE49-F238E27FC236}">
                <a16:creationId xmlns:a16="http://schemas.microsoft.com/office/drawing/2014/main" xmlns="" id="{3B880CF0-72D0-4DC6-90D5-9E183ECBBC54}"/>
              </a:ext>
            </a:extLst>
          </p:cNvPr>
          <p:cNvPicPr>
            <a:picLocks noChangeAspect="1"/>
          </p:cNvPicPr>
          <p:nvPr userDrawn="1"/>
        </p:nvPicPr>
        <p:blipFill>
          <a:blip r:embed="rId2"/>
          <a:stretch>
            <a:fillRect/>
          </a:stretch>
        </p:blipFill>
        <p:spPr>
          <a:xfrm>
            <a:off x="7772281" y="5486281"/>
            <a:ext cx="1371719" cy="1371719"/>
          </a:xfrm>
          <a:prstGeom prst="rect">
            <a:avLst/>
          </a:prstGeom>
        </p:spPr>
      </p:pic>
    </p:spTree>
    <p:extLst>
      <p:ext uri="{BB962C8B-B14F-4D97-AF65-F5344CB8AC3E}">
        <p14:creationId xmlns:p14="http://schemas.microsoft.com/office/powerpoint/2010/main" val="52409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xmlns="" id="{BB38C2CB-1746-428C-908F-70BF1F6BF16B}"/>
              </a:ext>
            </a:extLst>
          </p:cNvPr>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8" name="Text Placeholder 6">
            <a:extLst>
              <a:ext uri="{FF2B5EF4-FFF2-40B4-BE49-F238E27FC236}">
                <a16:creationId xmlns:a16="http://schemas.microsoft.com/office/drawing/2014/main" xmlns="" id="{E39BBFCB-C0BE-4C70-9546-571D643F66C5}"/>
              </a:ext>
            </a:extLst>
          </p:cNvPr>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775699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xmlns="" id="{57F363BE-FED5-44E4-9288-53A226CA9045}"/>
              </a:ext>
            </a:extLst>
          </p:cNvPr>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8" name="Text Placeholder 6">
            <a:extLst>
              <a:ext uri="{FF2B5EF4-FFF2-40B4-BE49-F238E27FC236}">
                <a16:creationId xmlns:a16="http://schemas.microsoft.com/office/drawing/2014/main" xmlns="" id="{96427813-AFAE-4695-B4A7-E2A21F3CA51B}"/>
              </a:ext>
            </a:extLst>
          </p:cNvPr>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95239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divider custom image">
    <p:spTree>
      <p:nvGrpSpPr>
        <p:cNvPr id="1" name=""/>
        <p:cNvGrpSpPr/>
        <p:nvPr/>
      </p:nvGrpSpPr>
      <p:grpSpPr>
        <a:xfrm>
          <a:off x="0" y="0"/>
          <a:ext cx="0" cy="0"/>
          <a:chOff x="0" y="0"/>
          <a:chExt cx="0" cy="0"/>
        </a:xfrm>
      </p:grpSpPr>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pic>
        <p:nvPicPr>
          <p:cNvPr id="2" name="Picture 1" descr="Shape, arrow&#10;&#10;Description automatically generated">
            <a:extLst>
              <a:ext uri="{FF2B5EF4-FFF2-40B4-BE49-F238E27FC236}">
                <a16:creationId xmlns:a16="http://schemas.microsoft.com/office/drawing/2014/main" xmlns="" id="{C76916A5-1967-4E5B-A25B-9ECB7474CE10}"/>
              </a:ext>
            </a:extLst>
          </p:cNvPr>
          <p:cNvPicPr>
            <a:picLocks noChangeAspect="1"/>
          </p:cNvPicPr>
          <p:nvPr userDrawn="1"/>
        </p:nvPicPr>
        <p:blipFill>
          <a:blip r:embed="rId3"/>
          <a:stretch>
            <a:fillRect/>
          </a:stretch>
        </p:blipFill>
        <p:spPr>
          <a:xfrm>
            <a:off x="0" y="0"/>
            <a:ext cx="6400801" cy="6858000"/>
          </a:xfrm>
          <a:prstGeom prst="rect">
            <a:avLst/>
          </a:prstGeom>
        </p:spPr>
      </p:pic>
      <p:pic>
        <p:nvPicPr>
          <p:cNvPr id="3" name="Picture 2" descr="Shape, square&#10;&#10;Description automatically generated">
            <a:extLst>
              <a:ext uri="{FF2B5EF4-FFF2-40B4-BE49-F238E27FC236}">
                <a16:creationId xmlns:a16="http://schemas.microsoft.com/office/drawing/2014/main" xmlns="" id="{261AC559-0068-4BAE-AD84-AE606E8F839A}"/>
              </a:ext>
            </a:extLst>
          </p:cNvPr>
          <p:cNvPicPr>
            <a:picLocks noChangeAspect="1"/>
          </p:cNvPicPr>
          <p:nvPr userDrawn="1"/>
        </p:nvPicPr>
        <p:blipFill>
          <a:blip r:embed="rId4"/>
          <a:stretch>
            <a:fillRect/>
          </a:stretch>
        </p:blipFill>
        <p:spPr>
          <a:xfrm>
            <a:off x="0" y="0"/>
            <a:ext cx="518205" cy="518205"/>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066608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xmlns="" id="{5AAD2B97-9FAB-4974-95C2-69FF610D16B7}"/>
              </a:ext>
            </a:extLst>
          </p:cNvPr>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8" name="Text Placeholder 6">
            <a:extLst>
              <a:ext uri="{FF2B5EF4-FFF2-40B4-BE49-F238E27FC236}">
                <a16:creationId xmlns:a16="http://schemas.microsoft.com/office/drawing/2014/main" xmlns="" id="{6E271E1C-7DBD-4DD1-B95E-8FE31DF9F2C5}"/>
              </a:ext>
            </a:extLst>
          </p:cNvPr>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255473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pic>
        <p:nvPicPr>
          <p:cNvPr id="2" name="Picture 1" descr="Shape, arrow&#10;&#10;Description automatically generated">
            <a:extLst>
              <a:ext uri="{FF2B5EF4-FFF2-40B4-BE49-F238E27FC236}">
                <a16:creationId xmlns:a16="http://schemas.microsoft.com/office/drawing/2014/main" xmlns="" id="{C76916A5-1967-4E5B-A25B-9ECB7474CE10}"/>
              </a:ext>
            </a:extLst>
          </p:cNvPr>
          <p:cNvPicPr>
            <a:picLocks noChangeAspect="1"/>
          </p:cNvPicPr>
          <p:nvPr userDrawn="1"/>
        </p:nvPicPr>
        <p:blipFill>
          <a:blip r:embed="rId3"/>
          <a:stretch>
            <a:fillRect/>
          </a:stretch>
        </p:blipFill>
        <p:spPr>
          <a:xfrm>
            <a:off x="0" y="0"/>
            <a:ext cx="6400801" cy="6858000"/>
          </a:xfrm>
          <a:prstGeom prst="rect">
            <a:avLst/>
          </a:prstGeom>
        </p:spPr>
      </p:pic>
      <p:pic>
        <p:nvPicPr>
          <p:cNvPr id="3" name="Picture 2" descr="Shape, square&#10;&#10;Description automatically generated">
            <a:extLst>
              <a:ext uri="{FF2B5EF4-FFF2-40B4-BE49-F238E27FC236}">
                <a16:creationId xmlns:a16="http://schemas.microsoft.com/office/drawing/2014/main" xmlns="" id="{261AC559-0068-4BAE-AD84-AE606E8F839A}"/>
              </a:ext>
            </a:extLst>
          </p:cNvPr>
          <p:cNvPicPr>
            <a:picLocks noChangeAspect="1"/>
          </p:cNvPicPr>
          <p:nvPr userDrawn="1"/>
        </p:nvPicPr>
        <p:blipFill>
          <a:blip r:embed="rId4"/>
          <a:stretch>
            <a:fillRect/>
          </a:stretch>
        </p:blipFill>
        <p:spPr>
          <a:xfrm>
            <a:off x="0" y="0"/>
            <a:ext cx="518205" cy="518205"/>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xmlns="" id="{7063D437-BF9D-4196-9B9F-7C51477CABAB}"/>
              </a:ext>
            </a:extLst>
          </p:cNvPr>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11">
            <a:extLst>
              <a:ext uri="{FF2B5EF4-FFF2-40B4-BE49-F238E27FC236}">
                <a16:creationId xmlns:a16="http://schemas.microsoft.com/office/drawing/2014/main" xmlns="" id="{543C6289-8E08-4BF1-A6F4-B90984EC4E1E}"/>
              </a:ext>
            </a:extLst>
          </p:cNvPr>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5633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xmlns="" id="{155EDE46-30B2-4015-B93C-CB897C6E05A5}"/>
              </a:ext>
            </a:extLst>
          </p:cNvPr>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8" name="Text Placeholder 6">
            <a:extLst>
              <a:ext uri="{FF2B5EF4-FFF2-40B4-BE49-F238E27FC236}">
                <a16:creationId xmlns:a16="http://schemas.microsoft.com/office/drawing/2014/main" xmlns="" id="{3B5EBA54-708E-491E-B5C2-EFFDDE7B772B}"/>
              </a:ext>
            </a:extLst>
          </p:cNvPr>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347436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xmlns="" id="{57052DC8-78F5-4D11-B79B-DEA33CC07DF3}"/>
              </a:ext>
            </a:extLst>
          </p:cNvPr>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a:extLst>
              <a:ext uri="{FF2B5EF4-FFF2-40B4-BE49-F238E27FC236}">
                <a16:creationId xmlns:a16="http://schemas.microsoft.com/office/drawing/2014/main" xmlns="" id="{B832690F-5898-4AA3-8A56-907DEA12CA43}"/>
              </a:ext>
            </a:extLst>
          </p:cNvPr>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9" name="Text Placeholder 11">
            <a:extLst>
              <a:ext uri="{FF2B5EF4-FFF2-40B4-BE49-F238E27FC236}">
                <a16:creationId xmlns:a16="http://schemas.microsoft.com/office/drawing/2014/main" xmlns="" id="{AAE2F081-DD73-4C80-934E-CB10E1193802}"/>
              </a:ext>
            </a:extLst>
          </p:cNvPr>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396525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xmlns="" id="{21AE8A02-3267-4CD3-99C8-43A8FC689436}"/>
              </a:ext>
            </a:extLst>
          </p:cNvPr>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11">
            <a:extLst>
              <a:ext uri="{FF2B5EF4-FFF2-40B4-BE49-F238E27FC236}">
                <a16:creationId xmlns:a16="http://schemas.microsoft.com/office/drawing/2014/main" xmlns="" id="{03870B7D-21E4-489B-BE58-C7207026AAF3}"/>
              </a:ext>
            </a:extLst>
          </p:cNvPr>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171751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xmlns="" id="{8C049A66-422B-4D4F-916C-E10040CDDEEF}"/>
              </a:ext>
            </a:extLst>
          </p:cNvPr>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a:extLst>
              <a:ext uri="{FF2B5EF4-FFF2-40B4-BE49-F238E27FC236}">
                <a16:creationId xmlns:a16="http://schemas.microsoft.com/office/drawing/2014/main" xmlns="" id="{71651382-D88F-4E33-AF9E-83D0C8A98ADC}"/>
              </a:ext>
            </a:extLst>
          </p:cNvPr>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9" name="Text Placeholder 11">
            <a:extLst>
              <a:ext uri="{FF2B5EF4-FFF2-40B4-BE49-F238E27FC236}">
                <a16:creationId xmlns:a16="http://schemas.microsoft.com/office/drawing/2014/main" xmlns="" id="{3970A29C-8FDE-4D85-896B-F0DBA4373E9A}"/>
              </a:ext>
            </a:extLst>
          </p:cNvPr>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86596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F0CEF00-1988-480A-8187-C10E22B013A5}"/>
              </a:ext>
            </a:extLst>
          </p:cNvPr>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4" name="Text Placeholder 11">
            <a:extLst>
              <a:ext uri="{FF2B5EF4-FFF2-40B4-BE49-F238E27FC236}">
                <a16:creationId xmlns:a16="http://schemas.microsoft.com/office/drawing/2014/main" xmlns="" id="{F476821E-91E2-445C-A538-B1E12D7573AF}"/>
              </a:ext>
            </a:extLst>
          </p:cNvPr>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878359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xmlns="" id="{B6185413-9DB4-4481-90F6-DD905916EFAE}"/>
              </a:ext>
            </a:extLst>
          </p:cNvPr>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a:extLst>
              <a:ext uri="{FF2B5EF4-FFF2-40B4-BE49-F238E27FC236}">
                <a16:creationId xmlns:a16="http://schemas.microsoft.com/office/drawing/2014/main" xmlns="" id="{DDEF49BC-08EF-4640-BDDC-AC4C8C2D363C}"/>
              </a:ext>
            </a:extLst>
          </p:cNvPr>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9" name="Text Placeholder 11">
            <a:extLst>
              <a:ext uri="{FF2B5EF4-FFF2-40B4-BE49-F238E27FC236}">
                <a16:creationId xmlns:a16="http://schemas.microsoft.com/office/drawing/2014/main" xmlns="" id="{E4ECEE6C-6FAB-4A1D-B53B-EAF307ACA25F}"/>
              </a:ext>
            </a:extLst>
          </p:cNvPr>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180073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pic>
        <p:nvPicPr>
          <p:cNvPr id="2" name="Picture 1" descr="Shape, square&#10;&#10;Description automatically generated">
            <a:extLst>
              <a:ext uri="{FF2B5EF4-FFF2-40B4-BE49-F238E27FC236}">
                <a16:creationId xmlns:a16="http://schemas.microsoft.com/office/drawing/2014/main" xmlns="" id="{688A74F1-5177-41B0-AC97-0DDA1CF9862A}"/>
              </a:ext>
            </a:extLst>
          </p:cNvPr>
          <p:cNvPicPr>
            <a:picLocks noChangeAspect="1"/>
          </p:cNvPicPr>
          <p:nvPr userDrawn="1"/>
        </p:nvPicPr>
        <p:blipFill>
          <a:blip r:embed="rId2"/>
          <a:stretch>
            <a:fillRect/>
          </a:stretch>
        </p:blipFill>
        <p:spPr>
          <a:xfrm>
            <a:off x="0" y="0"/>
            <a:ext cx="518205" cy="518205"/>
          </a:xfrm>
          <a:prstGeom prst="rect">
            <a:avLst/>
          </a:prstGeom>
        </p:spPr>
      </p:pic>
    </p:spTree>
    <p:extLst>
      <p:ext uri="{BB962C8B-B14F-4D97-AF65-F5344CB8AC3E}">
        <p14:creationId xmlns:p14="http://schemas.microsoft.com/office/powerpoint/2010/main" val="3410696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xmlns="" id="{9B9CBA76-42CC-4400-A9FB-EE2A1CD9AE3F}"/>
              </a:ext>
            </a:extLst>
          </p:cNvPr>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8" name="Text Placeholder 6">
            <a:extLst>
              <a:ext uri="{FF2B5EF4-FFF2-40B4-BE49-F238E27FC236}">
                <a16:creationId xmlns:a16="http://schemas.microsoft.com/office/drawing/2014/main" xmlns="" id="{4E68FADA-E49D-4825-B29D-0908D242D3FC}"/>
              </a:ext>
            </a:extLst>
          </p:cNvPr>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09242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xmlns="" id="{A7532663-0EF6-42A8-9D4D-B08E44E254C3}"/>
              </a:ext>
            </a:extLst>
          </p:cNvPr>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8" name="Text Placeholder 6">
            <a:extLst>
              <a:ext uri="{FF2B5EF4-FFF2-40B4-BE49-F238E27FC236}">
                <a16:creationId xmlns:a16="http://schemas.microsoft.com/office/drawing/2014/main" xmlns="" id="{6B2F155F-9765-44BD-9CBB-669A68FBF3C5}"/>
              </a:ext>
            </a:extLst>
          </p:cNvPr>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chemeClr val="bg1"/>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43824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xmlns="" id="{8A20CDD4-F017-4AFE-81A1-DE203CF84C5E}"/>
              </a:ext>
            </a:extLst>
          </p:cNvPr>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8" name="Text Placeholder 6">
            <a:extLst>
              <a:ext uri="{FF2B5EF4-FFF2-40B4-BE49-F238E27FC236}">
                <a16:creationId xmlns:a16="http://schemas.microsoft.com/office/drawing/2014/main" xmlns="" id="{47450171-446C-4777-8972-FB1E6F5F3721}"/>
              </a:ext>
            </a:extLst>
          </p:cNvPr>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chemeClr val="bg1"/>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341884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xmlns="" id="{2B1A277F-4F78-4C26-B871-5883DDB54EB1}"/>
              </a:ext>
            </a:extLst>
          </p:cNvPr>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8" name="Text Placeholder 6">
            <a:extLst>
              <a:ext uri="{FF2B5EF4-FFF2-40B4-BE49-F238E27FC236}">
                <a16:creationId xmlns:a16="http://schemas.microsoft.com/office/drawing/2014/main" xmlns="" id="{22F71140-4717-4BB3-9071-6430CEC61F99}"/>
              </a:ext>
            </a:extLst>
          </p:cNvPr>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chemeClr val="bg1"/>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64795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0.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13.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theme" Target="../theme/theme14.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theme" Target="../theme/theme15.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theme" Target="../theme/theme16.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theme" Target="../theme/theme17.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8.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theme" Target="../theme/theme19.xml"/><Relationship Id="rId1" Type="http://schemas.openxmlformats.org/officeDocument/2006/relationships/slideLayout" Target="../slideLayouts/slideLayout20.xml"/><Relationship Id="rId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theme" Target="../theme/theme20.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1.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slideLayout" Target="../slideLayouts/slideLayout25.xml"/><Relationship Id="rId7" Type="http://schemas.openxmlformats.org/officeDocument/2006/relationships/theme" Target="../theme/theme2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image" Target="../media/image28.jpg"/></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image" Target="../media/image29.jpg"/></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30.jpg"/></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2.png"/><Relationship Id="rId5" Type="http://schemas.openxmlformats.org/officeDocument/2006/relationships/image" Target="../media/image32.jpg"/><Relationship Id="rId4" Type="http://schemas.openxmlformats.org/officeDocument/2006/relationships/image" Target="../media/image31.jpeg"/></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9.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xmlns="" id="{0FA7797C-1EE0-4644-8B71-EA8C2C887A1B}"/>
              </a:ext>
            </a:extLst>
          </p:cNvPr>
          <p:cNvPicPr>
            <a:picLocks noChangeAspect="1"/>
          </p:cNvPicPr>
          <p:nvPr userDrawn="1"/>
        </p:nvPicPr>
        <p:blipFill>
          <a:blip r:embed="rId4"/>
          <a:stretch>
            <a:fillRect/>
          </a:stretch>
        </p:blipFill>
        <p:spPr>
          <a:xfrm>
            <a:off x="0" y="0"/>
            <a:ext cx="9144000" cy="6858000"/>
          </a:xfrm>
          <a:prstGeom prst="rect">
            <a:avLst/>
          </a:prstGeom>
        </p:spPr>
      </p:pic>
      <p:pic>
        <p:nvPicPr>
          <p:cNvPr id="10" name="Picture 9" descr="Shape, square&#10;&#10;Description automatically generated">
            <a:extLst>
              <a:ext uri="{FF2B5EF4-FFF2-40B4-BE49-F238E27FC236}">
                <a16:creationId xmlns:a16="http://schemas.microsoft.com/office/drawing/2014/main" xmlns="" id="{48A536FB-68D1-4593-98EE-B0847607D967}"/>
              </a:ext>
            </a:extLst>
          </p:cNvPr>
          <p:cNvPicPr>
            <a:picLocks noChangeAspect="1"/>
          </p:cNvPicPr>
          <p:nvPr userDrawn="1"/>
        </p:nvPicPr>
        <p:blipFill>
          <a:blip r:embed="rId5"/>
          <a:stretch>
            <a:fillRect/>
          </a:stretch>
        </p:blipFill>
        <p:spPr>
          <a:xfrm>
            <a:off x="0" y="0"/>
            <a:ext cx="518205" cy="518205"/>
          </a:xfrm>
          <a:prstGeom prst="rect">
            <a:avLst/>
          </a:prstGeom>
        </p:spPr>
      </p:pic>
    </p:spTree>
    <p:extLst>
      <p:ext uri="{BB962C8B-B14F-4D97-AF65-F5344CB8AC3E}">
        <p14:creationId xmlns:p14="http://schemas.microsoft.com/office/powerpoint/2010/main" val="1555836116"/>
      </p:ext>
    </p:extLst>
  </p:cSld>
  <p:clrMap bg1="lt1" tx1="dk1" bg2="lt2" tx2="dk2" accent1="accent1" accent2="accent2" accent3="accent3" accent4="accent4" accent5="accent5" accent6="accent6" hlink="hlink" folHlink="folHlink"/>
  <p:sldLayoutIdLst>
    <p:sldLayoutId id="2147483744"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xmlns="" id="{39E4492D-C5D3-49A3-8876-7E04349854A6}"/>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4" name="Picture 3" descr="Shape, square&#10;&#10;Description automatically generated">
            <a:extLst>
              <a:ext uri="{FF2B5EF4-FFF2-40B4-BE49-F238E27FC236}">
                <a16:creationId xmlns:a16="http://schemas.microsoft.com/office/drawing/2014/main" xmlns="" id="{2F92C236-54A2-4442-A43D-AF5BB7A9D743}"/>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xmlns="" id="{637E3F5D-B605-40E8-AF13-6224DBFE2A5F}"/>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4" name="Picture 3" descr="Shape, square&#10;&#10;Description automatically generated">
            <a:extLst>
              <a:ext uri="{FF2B5EF4-FFF2-40B4-BE49-F238E27FC236}">
                <a16:creationId xmlns:a16="http://schemas.microsoft.com/office/drawing/2014/main" xmlns="" id="{E61E7AD9-EDCC-4135-93EC-EBF1E8C0969C}"/>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xmlns="" id="{8D8C2D8B-C6D3-41E5-A2A9-719D825DCFBD}"/>
              </a:ext>
            </a:extLst>
          </p:cNvPr>
          <p:cNvPicPr>
            <a:picLocks noChangeAspect="1"/>
          </p:cNvPicPr>
          <p:nvPr userDrawn="1"/>
        </p:nvPicPr>
        <p:blipFill>
          <a:blip r:embed="rId3"/>
          <a:stretch>
            <a:fillRect/>
          </a:stretch>
        </p:blipFill>
        <p:spPr>
          <a:xfrm>
            <a:off x="0" y="0"/>
            <a:ext cx="6400801" cy="6858000"/>
          </a:xfrm>
          <a:prstGeom prst="rect">
            <a:avLst/>
          </a:prstGeom>
        </p:spPr>
      </p:pic>
      <p:pic>
        <p:nvPicPr>
          <p:cNvPr id="8" name="Picture 7" descr="Shape, square&#10;&#10;Description automatically generated">
            <a:extLst>
              <a:ext uri="{FF2B5EF4-FFF2-40B4-BE49-F238E27FC236}">
                <a16:creationId xmlns:a16="http://schemas.microsoft.com/office/drawing/2014/main" xmlns="" id="{5AA2AA4B-418B-413C-BE65-9ABF8E08FDB6}"/>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pic>
        <p:nvPicPr>
          <p:cNvPr id="12" name="Picture 11" descr="Shape, arrow&#10;&#10;Description automatically generated">
            <a:extLst>
              <a:ext uri="{FF2B5EF4-FFF2-40B4-BE49-F238E27FC236}">
                <a16:creationId xmlns:a16="http://schemas.microsoft.com/office/drawing/2014/main" xmlns="" id="{0F8E6008-34B6-4344-8B28-AFBC7A5A5CA3}"/>
              </a:ext>
            </a:extLst>
          </p:cNvPr>
          <p:cNvPicPr>
            <a:picLocks noChangeAspect="1"/>
          </p:cNvPicPr>
          <p:nvPr userDrawn="1"/>
        </p:nvPicPr>
        <p:blipFill>
          <a:blip r:embed="rId4"/>
          <a:stretch>
            <a:fillRect/>
          </a:stretch>
        </p:blipFill>
        <p:spPr>
          <a:xfrm>
            <a:off x="0" y="0"/>
            <a:ext cx="6400801" cy="6858000"/>
          </a:xfrm>
          <a:prstGeom prst="rect">
            <a:avLst/>
          </a:prstGeom>
        </p:spPr>
      </p:pic>
      <p:pic>
        <p:nvPicPr>
          <p:cNvPr id="14" name="Picture 13" descr="Shape, square&#10;&#10;Description automatically generated">
            <a:extLst>
              <a:ext uri="{FF2B5EF4-FFF2-40B4-BE49-F238E27FC236}">
                <a16:creationId xmlns:a16="http://schemas.microsoft.com/office/drawing/2014/main" xmlns="" id="{7B9E1B5B-63AC-4C3E-8A87-63DA1AD7CD45}"/>
              </a:ext>
            </a:extLst>
          </p:cNvPr>
          <p:cNvPicPr>
            <a:picLocks noChangeAspect="1"/>
          </p:cNvPicPr>
          <p:nvPr userDrawn="1"/>
        </p:nvPicPr>
        <p:blipFill>
          <a:blip r:embed="rId5"/>
          <a:stretch>
            <a:fillRect/>
          </a:stretch>
        </p:blipFill>
        <p:spPr>
          <a:xfrm>
            <a:off x="0" y="0"/>
            <a:ext cx="518205" cy="518205"/>
          </a:xfrm>
          <a:prstGeom prst="rect">
            <a:avLst/>
          </a:prstGeom>
        </p:spPr>
      </p:pic>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ree&#10;&#10;Description automatically generated">
            <a:extLst>
              <a:ext uri="{FF2B5EF4-FFF2-40B4-BE49-F238E27FC236}">
                <a16:creationId xmlns:a16="http://schemas.microsoft.com/office/drawing/2014/main" xmlns="" id="{DD05C718-5925-4A61-858E-1988470CEFE8}"/>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5" name="Picture 4" descr="Shape, square&#10;&#10;Description automatically generated">
            <a:extLst>
              <a:ext uri="{FF2B5EF4-FFF2-40B4-BE49-F238E27FC236}">
                <a16:creationId xmlns:a16="http://schemas.microsoft.com/office/drawing/2014/main" xmlns="" id="{F7872BF1-E5F6-4CA8-A848-C2714EE45898}"/>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xmlns="" id="{A0B808A3-AA01-4EEF-B169-F7C30419DAA5}"/>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4" name="Picture 3" descr="Shape, square&#10;&#10;Description automatically generated">
            <a:extLst>
              <a:ext uri="{FF2B5EF4-FFF2-40B4-BE49-F238E27FC236}">
                <a16:creationId xmlns:a16="http://schemas.microsoft.com/office/drawing/2014/main" xmlns="" id="{DEBD2A63-53DA-4269-9ABA-698408AAB92C}"/>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lose up of a bird&#10;&#10;Description automatically generated">
            <a:extLst>
              <a:ext uri="{FF2B5EF4-FFF2-40B4-BE49-F238E27FC236}">
                <a16:creationId xmlns:a16="http://schemas.microsoft.com/office/drawing/2014/main" xmlns="" id="{24D7BCF3-04E6-4312-B9DC-0F3FCF478848}"/>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4" name="Picture 3" descr="Shape, square&#10;&#10;Description automatically generated">
            <a:extLst>
              <a:ext uri="{FF2B5EF4-FFF2-40B4-BE49-F238E27FC236}">
                <a16:creationId xmlns:a16="http://schemas.microsoft.com/office/drawing/2014/main" xmlns="" id="{6ED22BF5-D508-4C87-AC38-C85A2A247136}"/>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xmlns="" id="{61561386-62C6-4F13-BD91-7DCB32AC7E96}"/>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descr="Shape, square&#10;&#10;Description automatically generated">
            <a:extLst>
              <a:ext uri="{FF2B5EF4-FFF2-40B4-BE49-F238E27FC236}">
                <a16:creationId xmlns:a16="http://schemas.microsoft.com/office/drawing/2014/main" xmlns="" id="{CAAE6006-D984-4B99-A2C7-26BBEE330B4F}"/>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684550729"/>
      </p:ext>
    </p:extLst>
  </p:cSld>
  <p:clrMap bg1="lt1" tx1="dk1" bg2="lt2" tx2="dk2" accent1="accent1" accent2="accent2" accent3="accent3" accent4="accent4" accent5="accent5" accent6="accent6" hlink="hlink" folHlink="folHlink"/>
  <p:sldLayoutIdLst>
    <p:sldLayoutId id="21474837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xmlns="" id="{E34FE3E3-F909-4CDD-921A-C3532E2987C0}"/>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descr="Shape, square&#10;&#10;Description automatically generated">
            <a:extLst>
              <a:ext uri="{FF2B5EF4-FFF2-40B4-BE49-F238E27FC236}">
                <a16:creationId xmlns:a16="http://schemas.microsoft.com/office/drawing/2014/main" xmlns="" id="{730BA6A7-3C27-4681-9FF4-CD33FC3C0978}"/>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628693297"/>
      </p:ext>
    </p:extLst>
  </p:cSld>
  <p:clrMap bg1="lt1" tx1="dk1" bg2="lt2" tx2="dk2" accent1="accent1" accent2="accent2" accent3="accent3" accent4="accent4" accent5="accent5" accent6="accent6" hlink="hlink" folHlink="folHlink"/>
  <p:sldLayoutIdLst>
    <p:sldLayoutId id="21474837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xmlns="" id="{11EA7CA2-5FB1-4A5A-82E9-4D4E3B97C0F4}"/>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descr="Shape, rectangle, square&#10;&#10;Description automatically generated">
            <a:extLst>
              <a:ext uri="{FF2B5EF4-FFF2-40B4-BE49-F238E27FC236}">
                <a16:creationId xmlns:a16="http://schemas.microsoft.com/office/drawing/2014/main" xmlns="" id="{EA2EA5BD-9CA9-4472-A3E2-645F621E8242}"/>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1285567046"/>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xmlns="" id="{03E80927-7647-457D-858F-4DD8D7B64964}"/>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descr="Shape, square&#10;&#10;Description automatically generated">
            <a:extLst>
              <a:ext uri="{FF2B5EF4-FFF2-40B4-BE49-F238E27FC236}">
                <a16:creationId xmlns:a16="http://schemas.microsoft.com/office/drawing/2014/main" xmlns="" id="{6D79BF47-C3B2-450F-95D4-6712CE76186D}"/>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1650176260"/>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xmlns="" id="{BECF67F7-33E4-4D64-9328-F03662A2603A}"/>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4" name="Picture 3" descr="Shape, square&#10;&#10;Description automatically generated">
            <a:extLst>
              <a:ext uri="{FF2B5EF4-FFF2-40B4-BE49-F238E27FC236}">
                <a16:creationId xmlns:a16="http://schemas.microsoft.com/office/drawing/2014/main" xmlns="" id="{8DADB4FE-414B-42FE-B01B-61EAF685F370}"/>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Shape, arrow&#10;&#10;Description automatically generated">
            <a:extLst>
              <a:ext uri="{FF2B5EF4-FFF2-40B4-BE49-F238E27FC236}">
                <a16:creationId xmlns:a16="http://schemas.microsoft.com/office/drawing/2014/main" xmlns="" id="{B92BD94E-A7DD-4E08-B69A-5097BAF86A40}"/>
              </a:ext>
            </a:extLst>
          </p:cNvPr>
          <p:cNvPicPr>
            <a:picLocks noChangeAspect="1"/>
          </p:cNvPicPr>
          <p:nvPr userDrawn="1"/>
        </p:nvPicPr>
        <p:blipFill>
          <a:blip r:embed="rId3"/>
          <a:stretch>
            <a:fillRect/>
          </a:stretch>
        </p:blipFill>
        <p:spPr>
          <a:xfrm>
            <a:off x="0" y="0"/>
            <a:ext cx="6400801" cy="6858000"/>
          </a:xfrm>
          <a:prstGeom prst="rect">
            <a:avLst/>
          </a:prstGeom>
        </p:spPr>
      </p:pic>
      <p:pic>
        <p:nvPicPr>
          <p:cNvPr id="13" name="Picture 12" descr="Shape, square&#10;&#10;Description automatically generated">
            <a:extLst>
              <a:ext uri="{FF2B5EF4-FFF2-40B4-BE49-F238E27FC236}">
                <a16:creationId xmlns:a16="http://schemas.microsoft.com/office/drawing/2014/main" xmlns="" id="{F1342AD1-9A5C-47A6-BFD3-AD84CB747B5B}"/>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xmlns="" id="{EC94686C-E044-41DF-9E79-F88DD36EE839}"/>
              </a:ext>
            </a:extLst>
          </p:cNvPr>
          <p:cNvPicPr>
            <a:picLocks noChangeAspect="1"/>
          </p:cNvPicPr>
          <p:nvPr userDrawn="1"/>
        </p:nvPicPr>
        <p:blipFill>
          <a:blip r:embed="rId8"/>
          <a:stretch>
            <a:fillRect/>
          </a:stretch>
        </p:blipFill>
        <p:spPr>
          <a:xfrm>
            <a:off x="0" y="0"/>
            <a:ext cx="9144000" cy="6858000"/>
          </a:xfrm>
          <a:prstGeom prst="rect">
            <a:avLst/>
          </a:prstGeom>
        </p:spPr>
      </p:pic>
      <p:pic>
        <p:nvPicPr>
          <p:cNvPr id="4" name="Picture 3" descr="Shape, square&#10;&#10;Description automatically generated">
            <a:extLst>
              <a:ext uri="{FF2B5EF4-FFF2-40B4-BE49-F238E27FC236}">
                <a16:creationId xmlns:a16="http://schemas.microsoft.com/office/drawing/2014/main" xmlns="" id="{DEBD3FD1-5D84-4F87-8FD6-D8BA344644A7}"/>
              </a:ext>
            </a:extLst>
          </p:cNvPr>
          <p:cNvPicPr>
            <a:picLocks noChangeAspect="1"/>
          </p:cNvPicPr>
          <p:nvPr userDrawn="1"/>
        </p:nvPicPr>
        <p:blipFill>
          <a:blip r:embed="rId9"/>
          <a:stretch>
            <a:fillRect/>
          </a:stretch>
        </p:blipFill>
        <p:spPr>
          <a:xfrm>
            <a:off x="0" y="0"/>
            <a:ext cx="518205" cy="518205"/>
          </a:xfrm>
          <a:prstGeom prst="rect">
            <a:avLst/>
          </a:prstGeom>
        </p:spPr>
      </p:pic>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rectangle&#10;&#10;Description automatically generated">
            <a:extLst>
              <a:ext uri="{FF2B5EF4-FFF2-40B4-BE49-F238E27FC236}">
                <a16:creationId xmlns:a16="http://schemas.microsoft.com/office/drawing/2014/main" xmlns="" id="{5B3133AB-A8E1-459E-9E87-2BB9E80065A2}"/>
              </a:ext>
            </a:extLst>
          </p:cNvPr>
          <p:cNvPicPr>
            <a:picLocks noChangeAspect="1"/>
          </p:cNvPicPr>
          <p:nvPr userDrawn="1"/>
        </p:nvPicPr>
        <p:blipFill>
          <a:blip r:embed="rId4"/>
          <a:stretch>
            <a:fillRect/>
          </a:stretch>
        </p:blipFill>
        <p:spPr>
          <a:xfrm>
            <a:off x="0" y="0"/>
            <a:ext cx="9144000" cy="6858000"/>
          </a:xfrm>
          <a:prstGeom prst="rect">
            <a:avLst/>
          </a:prstGeom>
        </p:spPr>
      </p:pic>
      <p:pic>
        <p:nvPicPr>
          <p:cNvPr id="10" name="Picture 9" descr="Shape, square&#10;&#10;Description automatically generated">
            <a:extLst>
              <a:ext uri="{FF2B5EF4-FFF2-40B4-BE49-F238E27FC236}">
                <a16:creationId xmlns:a16="http://schemas.microsoft.com/office/drawing/2014/main" xmlns="" id="{366ED696-781D-4668-92DF-78AA41F816D0}"/>
              </a:ext>
            </a:extLst>
          </p:cNvPr>
          <p:cNvPicPr>
            <a:picLocks noChangeAspect="1"/>
          </p:cNvPicPr>
          <p:nvPr userDrawn="1"/>
        </p:nvPicPr>
        <p:blipFill>
          <a:blip r:embed="rId5"/>
          <a:stretch>
            <a:fillRect/>
          </a:stretch>
        </p:blipFill>
        <p:spPr>
          <a:xfrm>
            <a:off x="0" y="0"/>
            <a:ext cx="518205" cy="518205"/>
          </a:xfrm>
          <a:prstGeom prst="rect">
            <a:avLst/>
          </a:prstGeom>
        </p:spPr>
      </p:pic>
    </p:spTree>
    <p:extLst>
      <p:ext uri="{BB962C8B-B14F-4D97-AF65-F5344CB8AC3E}">
        <p14:creationId xmlns:p14="http://schemas.microsoft.com/office/powerpoint/2010/main" val="516369548"/>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xmlns="" id="{217044CF-CD30-45BE-B576-AAA5A1491411}"/>
              </a:ext>
            </a:extLst>
          </p:cNvPr>
          <p:cNvPicPr>
            <a:picLocks noChangeAspect="1"/>
          </p:cNvPicPr>
          <p:nvPr userDrawn="1"/>
        </p:nvPicPr>
        <p:blipFill>
          <a:blip r:embed="rId4"/>
          <a:stretch>
            <a:fillRect/>
          </a:stretch>
        </p:blipFill>
        <p:spPr>
          <a:xfrm>
            <a:off x="0" y="0"/>
            <a:ext cx="9144000" cy="6858000"/>
          </a:xfrm>
          <a:prstGeom prst="rect">
            <a:avLst/>
          </a:prstGeom>
        </p:spPr>
      </p:pic>
      <p:pic>
        <p:nvPicPr>
          <p:cNvPr id="10" name="Picture 9" descr="Shape, rectangle, square&#10;&#10;Description automatically generated">
            <a:extLst>
              <a:ext uri="{FF2B5EF4-FFF2-40B4-BE49-F238E27FC236}">
                <a16:creationId xmlns:a16="http://schemas.microsoft.com/office/drawing/2014/main" xmlns="" id="{99E24615-8910-4BC5-B269-92AE6BF31214}"/>
              </a:ext>
            </a:extLst>
          </p:cNvPr>
          <p:cNvPicPr>
            <a:picLocks noChangeAspect="1"/>
          </p:cNvPicPr>
          <p:nvPr userDrawn="1"/>
        </p:nvPicPr>
        <p:blipFill>
          <a:blip r:embed="rId5"/>
          <a:stretch>
            <a:fillRect/>
          </a:stretch>
        </p:blipFill>
        <p:spPr>
          <a:xfrm>
            <a:off x="0" y="0"/>
            <a:ext cx="518205" cy="518205"/>
          </a:xfrm>
          <a:prstGeom prst="rect">
            <a:avLst/>
          </a:prstGeom>
        </p:spPr>
      </p:pic>
    </p:spTree>
    <p:extLst>
      <p:ext uri="{BB962C8B-B14F-4D97-AF65-F5344CB8AC3E}">
        <p14:creationId xmlns:p14="http://schemas.microsoft.com/office/powerpoint/2010/main" val="2444141148"/>
      </p:ext>
    </p:extLst>
  </p:cSld>
  <p:clrMap bg1="lt1" tx1="dk1" bg2="lt2" tx2="dk2" accent1="accent1" accent2="accent2" accent3="accent3" accent4="accent4" accent5="accent5" accent6="accent6" hlink="hlink" folHlink="folHlink"/>
  <p:sldLayoutIdLst>
    <p:sldLayoutId id="2147483759" r:id="rId1"/>
    <p:sldLayoutId id="21474837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rectangle&#10;&#10;Description automatically generated">
            <a:extLst>
              <a:ext uri="{FF2B5EF4-FFF2-40B4-BE49-F238E27FC236}">
                <a16:creationId xmlns:a16="http://schemas.microsoft.com/office/drawing/2014/main" xmlns="" id="{D5F4B797-CA37-4362-8B19-B59317BD78C4}"/>
              </a:ext>
            </a:extLst>
          </p:cNvPr>
          <p:cNvPicPr>
            <a:picLocks noChangeAspect="1"/>
          </p:cNvPicPr>
          <p:nvPr userDrawn="1"/>
        </p:nvPicPr>
        <p:blipFill>
          <a:blip r:embed="rId4"/>
          <a:stretch>
            <a:fillRect/>
          </a:stretch>
        </p:blipFill>
        <p:spPr>
          <a:xfrm>
            <a:off x="0" y="0"/>
            <a:ext cx="9144000" cy="6858000"/>
          </a:xfrm>
          <a:prstGeom prst="rect">
            <a:avLst/>
          </a:prstGeom>
        </p:spPr>
      </p:pic>
      <p:pic>
        <p:nvPicPr>
          <p:cNvPr id="10" name="Picture 9" descr="Shape, square&#10;&#10;Description automatically generated">
            <a:extLst>
              <a:ext uri="{FF2B5EF4-FFF2-40B4-BE49-F238E27FC236}">
                <a16:creationId xmlns:a16="http://schemas.microsoft.com/office/drawing/2014/main" xmlns="" id="{D6E2541F-92E1-415F-8DF4-274186830FB1}"/>
              </a:ext>
            </a:extLst>
          </p:cNvPr>
          <p:cNvPicPr>
            <a:picLocks noChangeAspect="1"/>
          </p:cNvPicPr>
          <p:nvPr userDrawn="1"/>
        </p:nvPicPr>
        <p:blipFill>
          <a:blip r:embed="rId5"/>
          <a:stretch>
            <a:fillRect/>
          </a:stretch>
        </p:blipFill>
        <p:spPr>
          <a:xfrm>
            <a:off x="0" y="0"/>
            <a:ext cx="518205" cy="518205"/>
          </a:xfrm>
          <a:prstGeom prst="rect">
            <a:avLst/>
          </a:prstGeom>
        </p:spPr>
      </p:pic>
    </p:spTree>
    <p:extLst>
      <p:ext uri="{BB962C8B-B14F-4D97-AF65-F5344CB8AC3E}">
        <p14:creationId xmlns:p14="http://schemas.microsoft.com/office/powerpoint/2010/main" val="836122747"/>
      </p:ext>
    </p:extLst>
  </p:cSld>
  <p:clrMap bg1="lt1" tx1="dk1" bg2="lt2" tx2="dk2" accent1="accent1" accent2="accent2" accent3="accent3" accent4="accent4" accent5="accent5" accent6="accent6" hlink="hlink" folHlink="folHlink"/>
  <p:sldLayoutIdLst>
    <p:sldLayoutId id="2147483757"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1205_LICex-16.jpg"/>
          <p:cNvPicPr>
            <a:picLocks noChangeAspect="1"/>
          </p:cNvPicPr>
          <p:nvPr userDrawn="1"/>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pic>
        <p:nvPicPr>
          <p:cNvPr id="2" name="Picture 1" descr="Shape, square&#10;&#10;Description automatically generated">
            <a:extLst>
              <a:ext uri="{FF2B5EF4-FFF2-40B4-BE49-F238E27FC236}">
                <a16:creationId xmlns:a16="http://schemas.microsoft.com/office/drawing/2014/main" xmlns="" id="{A80B7976-BA86-4E3E-9F93-D932574D96EB}"/>
              </a:ext>
            </a:extLst>
          </p:cNvPr>
          <p:cNvPicPr>
            <a:picLocks noChangeAspect="1"/>
          </p:cNvPicPr>
          <p:nvPr userDrawn="1"/>
        </p:nvPicPr>
        <p:blipFill>
          <a:blip r:embed="rId6"/>
          <a:stretch>
            <a:fillRect/>
          </a:stretch>
        </p:blipFill>
        <p:spPr>
          <a:xfrm>
            <a:off x="0" y="0"/>
            <a:ext cx="518205" cy="518205"/>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hape, square&#10;&#10;Description automatically generated">
            <a:extLst>
              <a:ext uri="{FF2B5EF4-FFF2-40B4-BE49-F238E27FC236}">
                <a16:creationId xmlns:a16="http://schemas.microsoft.com/office/drawing/2014/main" xmlns="" id="{8D5EABFB-A837-40C5-86A1-D5073F610252}"/>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xmlns="" id="{F239CF90-50A1-4EC7-AFA2-7A20A3A81D5B}"/>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4" name="Picture 13" descr="Shape, rectangle, square&#10;&#10;Description automatically generated">
            <a:extLst>
              <a:ext uri="{FF2B5EF4-FFF2-40B4-BE49-F238E27FC236}">
                <a16:creationId xmlns:a16="http://schemas.microsoft.com/office/drawing/2014/main" xmlns="" id="{6F68D01D-0E10-4B71-94B3-FF150F1C2F90}"/>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3607700573"/>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xmlns="" id="{56E43421-E06B-44D5-84F0-8D7547669A07}"/>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descr="Shape, square&#10;&#10;Description automatically generated">
            <a:extLst>
              <a:ext uri="{FF2B5EF4-FFF2-40B4-BE49-F238E27FC236}">
                <a16:creationId xmlns:a16="http://schemas.microsoft.com/office/drawing/2014/main" xmlns="" id="{D74E1022-D192-47C6-AE18-92F87289ADAE}"/>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3229011424"/>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xmlns="" id="{8CCAAF56-884E-4A50-AE80-77D91CAB67FF}"/>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descr="Shape, square&#10;&#10;Description automatically generated">
            <a:extLst>
              <a:ext uri="{FF2B5EF4-FFF2-40B4-BE49-F238E27FC236}">
                <a16:creationId xmlns:a16="http://schemas.microsoft.com/office/drawing/2014/main" xmlns="" id="{2994AEDF-CB54-4A45-A9B5-DF23B60C2D9D}"/>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316610024"/>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xmlns="" id="{CF53C151-FC1A-4363-B303-8B1CAC43EDD9}"/>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4" name="Picture 13" descr="Shape, rectangle, square&#10;&#10;Description automatically generated">
            <a:extLst>
              <a:ext uri="{FF2B5EF4-FFF2-40B4-BE49-F238E27FC236}">
                <a16:creationId xmlns:a16="http://schemas.microsoft.com/office/drawing/2014/main" xmlns="" id="{3B4C008E-F995-48AE-859D-9B0003B11589}"/>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1343630825"/>
      </p:ext>
    </p:extLst>
  </p:cSld>
  <p:clrMap bg1="lt1" tx1="dk1" bg2="lt2" tx2="dk2" accent1="accent1" accent2="accent2" accent3="accent3" accent4="accent4" accent5="accent5" accent6="accent6" hlink="hlink" folHlink="folHlink"/>
  <p:sldLayoutIdLst>
    <p:sldLayoutId id="21474837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outdoor, building, tower, clock&#10;&#10;Description automatically generated">
            <a:extLst>
              <a:ext uri="{FF2B5EF4-FFF2-40B4-BE49-F238E27FC236}">
                <a16:creationId xmlns:a16="http://schemas.microsoft.com/office/drawing/2014/main" xmlns="" id="{DF2C99C7-1A2C-4782-8C07-FD9E9E348A15}"/>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3" name="Picture 2" descr="Shape, square&#10;&#10;Description automatically generated">
            <a:extLst>
              <a:ext uri="{FF2B5EF4-FFF2-40B4-BE49-F238E27FC236}">
                <a16:creationId xmlns:a16="http://schemas.microsoft.com/office/drawing/2014/main" xmlns="" id="{309CD3DE-EA7C-461B-88BA-9FC91500E384}"/>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person, computer, computer, cellphone&#10;&#10;Description automatically generated">
            <a:extLst>
              <a:ext uri="{FF2B5EF4-FFF2-40B4-BE49-F238E27FC236}">
                <a16:creationId xmlns:a16="http://schemas.microsoft.com/office/drawing/2014/main" xmlns="" id="{FF13AD4B-08AD-46A1-8899-55A7C86B8332}"/>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4" name="Picture 3" descr="Shape, square&#10;&#10;Description automatically generated">
            <a:extLst>
              <a:ext uri="{FF2B5EF4-FFF2-40B4-BE49-F238E27FC236}">
                <a16:creationId xmlns:a16="http://schemas.microsoft.com/office/drawing/2014/main" xmlns="" id="{A0872017-F9AD-4915-B6AF-502447C536A0}"/>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xmlns="" id="{D4E970F7-E4DD-4649-9207-8EC0F1099CD5}"/>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4" name="Picture 3" descr="Shape, square&#10;&#10;Description automatically generated">
            <a:extLst>
              <a:ext uri="{FF2B5EF4-FFF2-40B4-BE49-F238E27FC236}">
                <a16:creationId xmlns:a16="http://schemas.microsoft.com/office/drawing/2014/main" xmlns="" id="{D1DB5247-16FC-4657-97FE-AB73BF687607}"/>
              </a:ext>
            </a:extLst>
          </p:cNvPr>
          <p:cNvPicPr>
            <a:picLocks noChangeAspect="1"/>
          </p:cNvPicPr>
          <p:nvPr userDrawn="1"/>
        </p:nvPicPr>
        <p:blipFill>
          <a:blip r:embed="rId4"/>
          <a:stretch>
            <a:fillRect/>
          </a:stretch>
        </p:blipFill>
        <p:spPr>
          <a:xfrm>
            <a:off x="0" y="0"/>
            <a:ext cx="518205" cy="518205"/>
          </a:xfrm>
          <a:prstGeom prst="rect">
            <a:avLst/>
          </a:prstGeom>
        </p:spPr>
      </p:pic>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DjS20kic54&amp;t=133s"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8BObOQHvvFQ"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GOQSSIDZaQ"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Wb-hHInQro"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s://www.youtube.com/watch?v=jUKv2NccshQ"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55F2D76-279D-409E-BD48-A7584E0EE0BB}"/>
              </a:ext>
            </a:extLst>
          </p:cNvPr>
          <p:cNvSpPr>
            <a:spLocks noGrp="1"/>
          </p:cNvSpPr>
          <p:nvPr>
            <p:ph type="body" sz="quarter" idx="10"/>
          </p:nvPr>
        </p:nvSpPr>
        <p:spPr>
          <a:xfrm>
            <a:off x="371604" y="2006839"/>
            <a:ext cx="8165905" cy="1487256"/>
          </a:xfrm>
        </p:spPr>
        <p:txBody>
          <a:bodyPr/>
          <a:lstStyle/>
          <a:p>
            <a:r>
              <a:rPr lang="en-CA" dirty="0" smtClean="0"/>
              <a:t>HOW TO WRITE A RESEARCH SCHOLARSHIP PROPOSAL</a:t>
            </a:r>
            <a:endParaRPr lang="en-CA" dirty="0"/>
          </a:p>
        </p:txBody>
      </p:sp>
      <p:sp>
        <p:nvSpPr>
          <p:cNvPr id="5" name="Text Placeholder 4">
            <a:extLst>
              <a:ext uri="{FF2B5EF4-FFF2-40B4-BE49-F238E27FC236}">
                <a16:creationId xmlns:a16="http://schemas.microsoft.com/office/drawing/2014/main" xmlns="" id="{8A2448FD-F828-4193-BE28-00BE35F4AFC1}"/>
              </a:ext>
            </a:extLst>
          </p:cNvPr>
          <p:cNvSpPr>
            <a:spLocks noGrp="1"/>
          </p:cNvSpPr>
          <p:nvPr>
            <p:ph type="body" sz="quarter" idx="11"/>
          </p:nvPr>
        </p:nvSpPr>
        <p:spPr>
          <a:xfrm>
            <a:off x="371605" y="3581860"/>
            <a:ext cx="5012158" cy="994060"/>
          </a:xfrm>
        </p:spPr>
        <p:txBody>
          <a:bodyPr/>
          <a:lstStyle/>
          <a:p>
            <a:r>
              <a:rPr lang="en-CA" dirty="0" smtClean="0"/>
              <a:t>Gwen Campden, Manager, Student Success</a:t>
            </a:r>
            <a:endParaRPr lang="en-CA" dirty="0"/>
          </a:p>
        </p:txBody>
      </p:sp>
    </p:spTree>
    <p:extLst>
      <p:ext uri="{BB962C8B-B14F-4D97-AF65-F5344CB8AC3E}">
        <p14:creationId xmlns:p14="http://schemas.microsoft.com/office/powerpoint/2010/main" val="237205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6. Methodology</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3"/>
            <a:ext cx="8220270" cy="4124132"/>
          </a:xfrm>
        </p:spPr>
        <p:txBody>
          <a:bodyPr/>
          <a:lstStyle/>
          <a:p>
            <a:pPr marL="342900" indent="-342900">
              <a:spcAft>
                <a:spcPts val="1200"/>
              </a:spcAft>
              <a:buFont typeface="Arial" panose="020B0604020202020204" pitchFamily="34" charset="0"/>
              <a:buChar char="•"/>
            </a:pPr>
            <a:r>
              <a:rPr lang="en-CA" sz="2400" dirty="0" smtClean="0"/>
              <a:t>Explain the methodology you are going to use</a:t>
            </a:r>
          </a:p>
          <a:p>
            <a:pPr marL="342900" indent="-342900">
              <a:spcAft>
                <a:spcPts val="1200"/>
              </a:spcAft>
              <a:buFont typeface="Arial" panose="020B0604020202020204" pitchFamily="34" charset="0"/>
              <a:buChar char="•"/>
            </a:pPr>
            <a:r>
              <a:rPr lang="en-CA" sz="2400" dirty="0" smtClean="0"/>
              <a:t>Examples:</a:t>
            </a:r>
          </a:p>
          <a:p>
            <a:pPr marL="1085850" lvl="1" indent="-342900">
              <a:buFont typeface="Arial" panose="020B0604020202020204" pitchFamily="34" charset="0"/>
              <a:buChar char="•"/>
            </a:pPr>
            <a:r>
              <a:rPr lang="en-CA" sz="2400" dirty="0" smtClean="0"/>
              <a:t>Case study</a:t>
            </a:r>
          </a:p>
          <a:p>
            <a:pPr marL="1085850" lvl="1" indent="-342900">
              <a:buFont typeface="Arial" panose="020B0604020202020204" pitchFamily="34" charset="0"/>
              <a:buChar char="•"/>
            </a:pPr>
            <a:r>
              <a:rPr lang="en-CA" sz="2400" dirty="0" smtClean="0"/>
              <a:t>Institutional ethnography</a:t>
            </a:r>
          </a:p>
          <a:p>
            <a:pPr marL="1085850" lvl="1" indent="-342900">
              <a:buFont typeface="Arial" panose="020B0604020202020204" pitchFamily="34" charset="0"/>
              <a:buChar char="•"/>
            </a:pPr>
            <a:r>
              <a:rPr lang="en-CA" sz="2400" dirty="0" smtClean="0"/>
              <a:t>Systematic analysis</a:t>
            </a:r>
          </a:p>
          <a:p>
            <a:pPr marL="1085850" lvl="1" indent="-342900">
              <a:buFont typeface="Arial" panose="020B0604020202020204" pitchFamily="34" charset="0"/>
              <a:buChar char="•"/>
            </a:pPr>
            <a:r>
              <a:rPr lang="en-CA" sz="2400" dirty="0" smtClean="0"/>
              <a:t>Meta-synthesis</a:t>
            </a:r>
          </a:p>
          <a:p>
            <a:pPr lvl="1" indent="0">
              <a:buNone/>
            </a:pPr>
            <a:endParaRPr lang="en-CA" sz="2400" dirty="0" smtClean="0"/>
          </a:p>
          <a:p>
            <a:pPr marL="342900" indent="-342900">
              <a:spcAft>
                <a:spcPts val="1200"/>
              </a:spcAft>
              <a:buFont typeface="Arial" panose="020B0604020202020204" pitchFamily="34" charset="0"/>
              <a:buChar char="•"/>
            </a:pPr>
            <a:r>
              <a:rPr lang="en-CA" sz="2400" dirty="0" smtClean="0"/>
              <a:t>State WHY it is the right one to use</a:t>
            </a:r>
            <a:endParaRPr lang="en-CA" sz="2400" dirty="0"/>
          </a:p>
        </p:txBody>
      </p:sp>
    </p:spTree>
    <p:extLst>
      <p:ext uri="{BB962C8B-B14F-4D97-AF65-F5344CB8AC3E}">
        <p14:creationId xmlns:p14="http://schemas.microsoft.com/office/powerpoint/2010/main" val="107821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7. Methods</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2"/>
            <a:ext cx="8220270" cy="4450703"/>
          </a:xfrm>
        </p:spPr>
        <p:txBody>
          <a:bodyPr/>
          <a:lstStyle/>
          <a:p>
            <a:pPr>
              <a:spcAft>
                <a:spcPts val="1200"/>
              </a:spcAft>
            </a:pPr>
            <a:r>
              <a:rPr lang="en-CA" sz="2400" dirty="0" smtClean="0"/>
              <a:t>Explain WHAT you will do</a:t>
            </a:r>
          </a:p>
          <a:p>
            <a:pPr marL="342900" indent="-342900">
              <a:spcAft>
                <a:spcPts val="1200"/>
              </a:spcAft>
              <a:buFont typeface="Arial" panose="020B0604020202020204" pitchFamily="34" charset="0"/>
              <a:buChar char="•"/>
            </a:pPr>
            <a:r>
              <a:rPr lang="en-CA" sz="2400" dirty="0" smtClean="0"/>
              <a:t>Data collection</a:t>
            </a:r>
          </a:p>
          <a:p>
            <a:pPr marL="342900" indent="-342900">
              <a:spcAft>
                <a:spcPts val="1200"/>
              </a:spcAft>
              <a:buFont typeface="Arial" panose="020B0604020202020204" pitchFamily="34" charset="0"/>
              <a:buChar char="•"/>
            </a:pPr>
            <a:r>
              <a:rPr lang="en-CA" sz="2400" dirty="0" smtClean="0"/>
              <a:t>What are you going to gather and how will you gather it?</a:t>
            </a:r>
          </a:p>
          <a:p>
            <a:pPr marL="1085850" lvl="1" indent="-342900">
              <a:buFont typeface="Arial" panose="020B0604020202020204" pitchFamily="34" charset="0"/>
              <a:buChar char="•"/>
            </a:pPr>
            <a:r>
              <a:rPr lang="en-CA" sz="2400" dirty="0" smtClean="0"/>
              <a:t>Documents</a:t>
            </a:r>
          </a:p>
          <a:p>
            <a:pPr marL="1085850" lvl="1" indent="-342900">
              <a:buFont typeface="Arial" panose="020B0604020202020204" pitchFamily="34" charset="0"/>
              <a:buChar char="•"/>
            </a:pPr>
            <a:r>
              <a:rPr lang="en-CA" sz="2400" dirty="0" smtClean="0"/>
              <a:t>Interviews</a:t>
            </a:r>
          </a:p>
          <a:p>
            <a:pPr marL="1085850" lvl="1" indent="-342900">
              <a:buFont typeface="Arial" panose="020B0604020202020204" pitchFamily="34" charset="0"/>
              <a:buChar char="•"/>
            </a:pPr>
            <a:r>
              <a:rPr lang="en-CA" sz="2400" dirty="0" smtClean="0"/>
              <a:t>Published pieces</a:t>
            </a:r>
          </a:p>
          <a:p>
            <a:pPr marL="1085850" lvl="1" indent="-342900">
              <a:buFont typeface="Arial" panose="020B0604020202020204" pitchFamily="34" charset="0"/>
              <a:buChar char="•"/>
            </a:pPr>
            <a:endParaRPr lang="en-CA" sz="2400" dirty="0" smtClean="0"/>
          </a:p>
          <a:p>
            <a:pPr marL="342900" indent="-342900">
              <a:buFont typeface="Arial" panose="020B0604020202020204" pitchFamily="34" charset="0"/>
              <a:buChar char="•"/>
            </a:pPr>
            <a:r>
              <a:rPr lang="en-CA" sz="2400" dirty="0" smtClean="0"/>
              <a:t>Provide a timeline if there’s space in your proposal</a:t>
            </a:r>
          </a:p>
          <a:p>
            <a:endParaRPr lang="en-CA" sz="1600" dirty="0" smtClean="0"/>
          </a:p>
          <a:p>
            <a:r>
              <a:rPr lang="en-CA" sz="1600" dirty="0" smtClean="0"/>
              <a:t>Check out this  YouTube video: Research Methods  - Introduction</a:t>
            </a:r>
            <a:endParaRPr lang="en-CA" sz="1600" dirty="0"/>
          </a:p>
          <a:p>
            <a:r>
              <a:rPr lang="en-CA" sz="1600" dirty="0">
                <a:hlinkClick r:id="rId3"/>
              </a:rPr>
              <a:t>https://</a:t>
            </a:r>
            <a:r>
              <a:rPr lang="en-CA" sz="1600" dirty="0" smtClean="0">
                <a:hlinkClick r:id="rId3"/>
              </a:rPr>
              <a:t>www.youtube.com/watch?v=PDjS20kic54&amp;t=133s</a:t>
            </a:r>
            <a:r>
              <a:rPr lang="en-CA" sz="1600" dirty="0" smtClean="0"/>
              <a:t> </a:t>
            </a:r>
          </a:p>
        </p:txBody>
      </p:sp>
    </p:spTree>
    <p:extLst>
      <p:ext uri="{BB962C8B-B14F-4D97-AF65-F5344CB8AC3E}">
        <p14:creationId xmlns:p14="http://schemas.microsoft.com/office/powerpoint/2010/main" val="107821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8. Data Analysis</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3"/>
            <a:ext cx="8220270" cy="4124132"/>
          </a:xfrm>
        </p:spPr>
        <p:txBody>
          <a:bodyPr/>
          <a:lstStyle/>
          <a:p>
            <a:pPr>
              <a:spcAft>
                <a:spcPts val="1200"/>
              </a:spcAft>
            </a:pPr>
            <a:r>
              <a:rPr lang="en-CA" sz="2400" dirty="0" smtClean="0"/>
              <a:t>Explain what you’re goin</a:t>
            </a:r>
            <a:r>
              <a:rPr lang="en-CA" sz="2400" dirty="0" smtClean="0"/>
              <a:t>g to do with the data once you have it</a:t>
            </a:r>
          </a:p>
          <a:p>
            <a:pPr marL="342900" indent="-342900">
              <a:buFont typeface="Arial" panose="020B0604020202020204" pitchFamily="34" charset="0"/>
              <a:buChar char="•"/>
            </a:pPr>
            <a:r>
              <a:rPr lang="en-CA" sz="2400" dirty="0"/>
              <a:t>c</a:t>
            </a:r>
            <a:r>
              <a:rPr lang="en-CA" sz="2400" dirty="0" smtClean="0"/>
              <a:t>oding</a:t>
            </a:r>
          </a:p>
          <a:p>
            <a:pPr marL="342900" indent="-342900">
              <a:buFont typeface="Arial" panose="020B0604020202020204" pitchFamily="34" charset="0"/>
              <a:buChar char="•"/>
            </a:pPr>
            <a:r>
              <a:rPr lang="en-CA" sz="2400" dirty="0"/>
              <a:t>t</a:t>
            </a:r>
            <a:r>
              <a:rPr lang="en-CA" sz="2400" dirty="0" smtClean="0"/>
              <a:t>hemes</a:t>
            </a:r>
          </a:p>
          <a:p>
            <a:pPr marL="342900" indent="-342900">
              <a:buFont typeface="Arial" panose="020B0604020202020204" pitchFamily="34" charset="0"/>
              <a:buChar char="•"/>
            </a:pPr>
            <a:r>
              <a:rPr lang="en-CA" sz="2400" dirty="0" err="1" smtClean="0"/>
              <a:t>memoing</a:t>
            </a:r>
            <a:endParaRPr lang="en-CA" sz="2400" dirty="0" smtClean="0"/>
          </a:p>
          <a:p>
            <a:pPr lvl="1" indent="0">
              <a:buNone/>
            </a:pPr>
            <a:endParaRPr lang="en-CA" sz="2400" dirty="0"/>
          </a:p>
          <a:p>
            <a:r>
              <a:rPr lang="en-CA" sz="2400" dirty="0" smtClean="0"/>
              <a:t>Not good enough…what method of analysis will you use?</a:t>
            </a:r>
          </a:p>
          <a:p>
            <a:endParaRPr lang="en-CA" sz="2400" dirty="0" smtClean="0"/>
          </a:p>
          <a:p>
            <a:endParaRPr lang="en-CA" sz="2400" dirty="0" smtClean="0"/>
          </a:p>
          <a:p>
            <a:r>
              <a:rPr lang="en-CA" sz="2400" dirty="0" smtClean="0"/>
              <a:t>Examples…</a:t>
            </a:r>
            <a:endParaRPr lang="en-CA" sz="2400" dirty="0"/>
          </a:p>
        </p:txBody>
      </p:sp>
    </p:spTree>
    <p:extLst>
      <p:ext uri="{BB962C8B-B14F-4D97-AF65-F5344CB8AC3E}">
        <p14:creationId xmlns:p14="http://schemas.microsoft.com/office/powerpoint/2010/main" val="342498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8. Data Analysis – common methods</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3"/>
            <a:ext cx="8220270" cy="4124132"/>
          </a:xfrm>
        </p:spPr>
        <p:txBody>
          <a:bodyPr/>
          <a:lstStyle/>
          <a:p>
            <a:pPr lvl="0">
              <a:spcAft>
                <a:spcPts val="600"/>
              </a:spcAft>
            </a:pPr>
            <a:r>
              <a:rPr lang="en-US" sz="2000" b="1" dirty="0"/>
              <a:t>Content analysis</a:t>
            </a:r>
            <a:r>
              <a:rPr lang="en-US" sz="2000" dirty="0"/>
              <a:t>: </a:t>
            </a:r>
            <a:r>
              <a:rPr lang="en-US" sz="2000" dirty="0" smtClean="0"/>
              <a:t>used </a:t>
            </a:r>
            <a:r>
              <a:rPr lang="en-US" sz="2000" dirty="0"/>
              <a:t>to analyze </a:t>
            </a:r>
            <a:r>
              <a:rPr lang="en-US" sz="2000" dirty="0" smtClean="0"/>
              <a:t>info </a:t>
            </a:r>
            <a:r>
              <a:rPr lang="en-US" sz="2000" dirty="0"/>
              <a:t>in the form of texts, media, or </a:t>
            </a:r>
            <a:r>
              <a:rPr lang="en-US" sz="2000" dirty="0" smtClean="0"/>
              <a:t>physical </a:t>
            </a:r>
            <a:r>
              <a:rPr lang="en-US" sz="2000" dirty="0"/>
              <a:t>items. </a:t>
            </a:r>
            <a:r>
              <a:rPr lang="en-US" sz="2000" dirty="0" smtClean="0"/>
              <a:t>Content </a:t>
            </a:r>
            <a:r>
              <a:rPr lang="en-US" sz="2000" dirty="0"/>
              <a:t>analysis is usually used to analyze responses from interviewees.</a:t>
            </a:r>
          </a:p>
          <a:p>
            <a:pPr lvl="0">
              <a:spcAft>
                <a:spcPts val="600"/>
              </a:spcAft>
            </a:pPr>
            <a:r>
              <a:rPr lang="en-US" sz="2000" b="1" dirty="0"/>
              <a:t>Narrative analysis</a:t>
            </a:r>
            <a:r>
              <a:rPr lang="en-US" sz="2000" dirty="0"/>
              <a:t>: </a:t>
            </a:r>
            <a:r>
              <a:rPr lang="en-US" sz="2000" dirty="0" smtClean="0"/>
              <a:t>used </a:t>
            </a:r>
            <a:r>
              <a:rPr lang="en-US" sz="2000" dirty="0"/>
              <a:t>to analyze content from various sources, such as interviews of respondents, observations from the field, or surveys. It </a:t>
            </a:r>
            <a:r>
              <a:rPr lang="en-US" sz="2000" dirty="0" smtClean="0"/>
              <a:t>uses </a:t>
            </a:r>
            <a:r>
              <a:rPr lang="en-US" sz="2000" dirty="0"/>
              <a:t>the stories and experiences shared by people to answer the research questions.</a:t>
            </a:r>
          </a:p>
          <a:p>
            <a:pPr lvl="0">
              <a:spcAft>
                <a:spcPts val="600"/>
              </a:spcAft>
            </a:pPr>
            <a:r>
              <a:rPr lang="en-US" sz="2000" b="1" dirty="0"/>
              <a:t>Discourse analysis</a:t>
            </a:r>
            <a:r>
              <a:rPr lang="en-US" sz="2000" dirty="0"/>
              <a:t>: </a:t>
            </a:r>
            <a:r>
              <a:rPr lang="en-US" sz="2000" dirty="0" smtClean="0"/>
              <a:t>used </a:t>
            </a:r>
            <a:r>
              <a:rPr lang="en-US" sz="2000" dirty="0"/>
              <a:t>to analyze interactions with people. However, it focuses on analyzing the social context in which the communication between the researcher and the respondent occurred. Discourse analysis also looks at the respondent’s day-to-day environment and uses that information during analysis.</a:t>
            </a:r>
          </a:p>
          <a:p>
            <a:pPr lvl="0">
              <a:spcAft>
                <a:spcPts val="600"/>
              </a:spcAft>
            </a:pPr>
            <a:r>
              <a:rPr lang="en-US" sz="2000" b="1" dirty="0"/>
              <a:t>Grounded theory</a:t>
            </a:r>
            <a:r>
              <a:rPr lang="en-US" sz="2000" dirty="0"/>
              <a:t>: </a:t>
            </a:r>
            <a:r>
              <a:rPr lang="en-US" sz="2000" dirty="0" smtClean="0"/>
              <a:t>uses qualitative </a:t>
            </a:r>
            <a:r>
              <a:rPr lang="en-US" sz="2000" dirty="0"/>
              <a:t>data to explain why a certain phenomenon happened. It does this by studying a variety of similar cases in different settings and using the data to derive causal explanations. </a:t>
            </a:r>
          </a:p>
        </p:txBody>
      </p:sp>
    </p:spTree>
    <p:extLst>
      <p:ext uri="{BB962C8B-B14F-4D97-AF65-F5344CB8AC3E}">
        <p14:creationId xmlns:p14="http://schemas.microsoft.com/office/powerpoint/2010/main" val="139026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9. Knowledge Mobilization/Dissemination</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2"/>
            <a:ext cx="8220270" cy="4450703"/>
          </a:xfrm>
        </p:spPr>
        <p:txBody>
          <a:bodyPr/>
          <a:lstStyle/>
          <a:p>
            <a:pPr marL="342900" indent="-342900">
              <a:spcAft>
                <a:spcPts val="1200"/>
              </a:spcAft>
              <a:buFont typeface="Arial" panose="020B0604020202020204" pitchFamily="34" charset="0"/>
              <a:buChar char="•"/>
            </a:pPr>
            <a:r>
              <a:rPr lang="en-CA" sz="2400" dirty="0" smtClean="0"/>
              <a:t>Identify the stakeholders of the results – who might be interested in your results</a:t>
            </a:r>
          </a:p>
          <a:p>
            <a:pPr marL="342900" indent="-342900">
              <a:spcAft>
                <a:spcPts val="1200"/>
              </a:spcAft>
              <a:buFont typeface="Arial" panose="020B0604020202020204" pitchFamily="34" charset="0"/>
              <a:buChar char="•"/>
            </a:pPr>
            <a:r>
              <a:rPr lang="en-CA" sz="2400" dirty="0" smtClean="0"/>
              <a:t>Identify how you’re going to get the results to those people/groups, and others – presentations?, reports?, journal articles?, media?</a:t>
            </a:r>
          </a:p>
          <a:p>
            <a:pPr marL="342900" indent="-342900">
              <a:spcAft>
                <a:spcPts val="1200"/>
              </a:spcAft>
              <a:buFont typeface="Arial" panose="020B0604020202020204" pitchFamily="34" charset="0"/>
              <a:buChar char="•"/>
            </a:pPr>
            <a:r>
              <a:rPr lang="en-CA" sz="2400" dirty="0" smtClean="0"/>
              <a:t>Make sure the activities flow logically from the progression of the project.</a:t>
            </a:r>
            <a:endParaRPr lang="en-CA" sz="1600" dirty="0" smtClean="0"/>
          </a:p>
        </p:txBody>
      </p:sp>
    </p:spTree>
    <p:extLst>
      <p:ext uri="{BB962C8B-B14F-4D97-AF65-F5344CB8AC3E}">
        <p14:creationId xmlns:p14="http://schemas.microsoft.com/office/powerpoint/2010/main" val="295489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light&#10;&#10;Description automatically generated">
            <a:extLst>
              <a:ext uri="{FF2B5EF4-FFF2-40B4-BE49-F238E27FC236}">
                <a16:creationId xmlns:a16="http://schemas.microsoft.com/office/drawing/2014/main" xmlns="" id="{FB7604F7-42BF-1A45-90BC-B852606C1A6E}"/>
              </a:ext>
            </a:extLst>
          </p:cNvPr>
          <p:cNvPicPr>
            <a:picLocks noGrp="1" noChangeAspect="1"/>
          </p:cNvPicPr>
          <p:nvPr>
            <p:ph type="pic" sz="quarter" idx="12"/>
          </p:nvPr>
        </p:nvPicPr>
        <p:blipFill rotWithShape="1">
          <a:blip r:embed="rId2"/>
          <a:srcRect l="3295" t="-276" r="43329" b="276"/>
          <a:stretch/>
        </p:blipFill>
        <p:spPr>
          <a:xfrm>
            <a:off x="3648870" y="-19050"/>
            <a:ext cx="5512578" cy="6891337"/>
          </a:xfrm>
        </p:spPr>
      </p:pic>
      <p:sp>
        <p:nvSpPr>
          <p:cNvPr id="3" name="Text Placeholder 2">
            <a:extLst>
              <a:ext uri="{FF2B5EF4-FFF2-40B4-BE49-F238E27FC236}">
                <a16:creationId xmlns:a16="http://schemas.microsoft.com/office/drawing/2014/main" xmlns="" id="{C02435EC-2E33-EA44-823E-EDB1E605C22D}"/>
              </a:ext>
            </a:extLst>
          </p:cNvPr>
          <p:cNvSpPr>
            <a:spLocks noGrp="1"/>
          </p:cNvSpPr>
          <p:nvPr>
            <p:ph type="body" sz="quarter" idx="10"/>
          </p:nvPr>
        </p:nvSpPr>
        <p:spPr>
          <a:xfrm>
            <a:off x="199701" y="1139720"/>
            <a:ext cx="5783655" cy="1030782"/>
          </a:xfrm>
        </p:spPr>
        <p:txBody>
          <a:bodyPr/>
          <a:lstStyle/>
          <a:p>
            <a:r>
              <a:rPr lang="en-US" sz="3200" spc="-180" dirty="0">
                <a:solidFill>
                  <a:srgbClr val="2BA9B9"/>
                </a:solidFill>
              </a:rPr>
              <a:t>ACKNOWLEDGEMENT OF TRADITIONAL LANDS</a:t>
            </a:r>
          </a:p>
          <a:p>
            <a:endParaRPr lang="en-US" dirty="0"/>
          </a:p>
        </p:txBody>
      </p:sp>
      <p:sp>
        <p:nvSpPr>
          <p:cNvPr id="4" name="Text Placeholder 3">
            <a:extLst>
              <a:ext uri="{FF2B5EF4-FFF2-40B4-BE49-F238E27FC236}">
                <a16:creationId xmlns:a16="http://schemas.microsoft.com/office/drawing/2014/main" xmlns="" id="{7B3F5BB4-0363-A140-B818-54097C34C39C}"/>
              </a:ext>
            </a:extLst>
          </p:cNvPr>
          <p:cNvSpPr>
            <a:spLocks noGrp="1"/>
          </p:cNvSpPr>
          <p:nvPr>
            <p:ph type="body" sz="quarter" idx="11"/>
          </p:nvPr>
        </p:nvSpPr>
        <p:spPr>
          <a:xfrm>
            <a:off x="363214" y="2207544"/>
            <a:ext cx="4208786" cy="1121728"/>
          </a:xfrm>
        </p:spPr>
        <p:txBody>
          <a:bodyPr/>
          <a:lstStyle/>
          <a:p>
            <a:r>
              <a:rPr lang="en-CA" sz="2000" dirty="0">
                <a:solidFill>
                  <a:schemeClr val="tx1"/>
                </a:solidFill>
              </a:rPr>
              <a:t>Royal Roads University acknowledges that the campus is located on the traditional lands of the </a:t>
            </a:r>
            <a:r>
              <a:rPr lang="en-CA" sz="2000" dirty="0" err="1">
                <a:solidFill>
                  <a:schemeClr val="tx1"/>
                </a:solidFill>
              </a:rPr>
              <a:t>Xwsepsum</a:t>
            </a:r>
            <a:r>
              <a:rPr lang="en-CA" sz="2000" dirty="0">
                <a:solidFill>
                  <a:schemeClr val="tx1"/>
                </a:solidFill>
              </a:rPr>
              <a:t> (Esquimalt) and </a:t>
            </a:r>
            <a:r>
              <a:rPr lang="en-CA" sz="2000" dirty="0" err="1">
                <a:solidFill>
                  <a:schemeClr val="tx1"/>
                </a:solidFill>
              </a:rPr>
              <a:t>Lekwungen</a:t>
            </a:r>
            <a:r>
              <a:rPr lang="en-CA" sz="2000" dirty="0">
                <a:solidFill>
                  <a:schemeClr val="tx1"/>
                </a:solidFill>
              </a:rPr>
              <a:t> (</a:t>
            </a:r>
            <a:r>
              <a:rPr lang="en-CA" sz="2000" dirty="0" err="1">
                <a:solidFill>
                  <a:schemeClr val="tx1"/>
                </a:solidFill>
              </a:rPr>
              <a:t>Songhees</a:t>
            </a:r>
            <a:r>
              <a:rPr lang="en-CA" sz="2000" dirty="0">
                <a:solidFill>
                  <a:schemeClr val="tx1"/>
                </a:solidFill>
              </a:rPr>
              <a:t>) ancestors and families. </a:t>
            </a:r>
          </a:p>
          <a:p>
            <a:r>
              <a:rPr lang="en-CA" sz="2000" dirty="0">
                <a:solidFill>
                  <a:schemeClr val="tx1"/>
                </a:solidFill>
              </a:rPr>
              <a:t> </a:t>
            </a:r>
          </a:p>
          <a:p>
            <a:r>
              <a:rPr lang="en-CA" sz="2000" dirty="0">
                <a:solidFill>
                  <a:schemeClr val="tx1"/>
                </a:solidFill>
              </a:rPr>
              <a:t>It is with gratitude that we now  learn and work here, where the past, present and future of Indigenous  and non-Indigenous students,  faculty and staff come together.</a:t>
            </a:r>
          </a:p>
          <a:p>
            <a:r>
              <a:rPr lang="en-CA" sz="2000" dirty="0">
                <a:solidFill>
                  <a:schemeClr val="tx1"/>
                </a:solidFill>
              </a:rPr>
              <a:t> </a:t>
            </a:r>
          </a:p>
          <a:p>
            <a:r>
              <a:rPr lang="en-CA" sz="2000" dirty="0" err="1">
                <a:solidFill>
                  <a:schemeClr val="tx1"/>
                </a:solidFill>
              </a:rPr>
              <a:t>Hay’sxw’qa</a:t>
            </a:r>
            <a:r>
              <a:rPr lang="en-CA" sz="2000" dirty="0">
                <a:solidFill>
                  <a:schemeClr val="tx1"/>
                </a:solidFill>
              </a:rPr>
              <a:t> </a:t>
            </a:r>
            <a:r>
              <a:rPr lang="en-CA" sz="2000" dirty="0" err="1">
                <a:solidFill>
                  <a:schemeClr val="tx1"/>
                </a:solidFill>
              </a:rPr>
              <a:t>si’em</a:t>
            </a:r>
            <a:r>
              <a:rPr lang="en-CA" sz="2000" dirty="0">
                <a:solidFill>
                  <a:schemeClr val="tx1"/>
                </a:solidFill>
              </a:rPr>
              <a:t>!</a:t>
            </a:r>
          </a:p>
          <a:p>
            <a:endParaRPr lang="en-US" dirty="0"/>
          </a:p>
        </p:txBody>
      </p:sp>
    </p:spTree>
    <p:extLst>
      <p:ext uri="{BB962C8B-B14F-4D97-AF65-F5344CB8AC3E}">
        <p14:creationId xmlns:p14="http://schemas.microsoft.com/office/powerpoint/2010/main" val="360201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The role of the proposal is where you prove:</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3"/>
            <a:ext cx="8220270" cy="3517641"/>
          </a:xfrm>
        </p:spPr>
        <p:txBody>
          <a:bodyPr/>
          <a:lstStyle/>
          <a:p>
            <a:pPr marL="514350" indent="-514350">
              <a:spcAft>
                <a:spcPts val="1200"/>
              </a:spcAft>
              <a:buAutoNum type="arabicPeriod"/>
            </a:pPr>
            <a:r>
              <a:rPr lang="en-CA" sz="2400" dirty="0" smtClean="0"/>
              <a:t>You understand the steps involved in a research project</a:t>
            </a:r>
          </a:p>
          <a:p>
            <a:pPr marL="514350" indent="-514350">
              <a:spcAft>
                <a:spcPts val="1200"/>
              </a:spcAft>
              <a:buAutoNum type="arabicPeriod"/>
            </a:pPr>
            <a:r>
              <a:rPr lang="en-CA" sz="2400" dirty="0" smtClean="0"/>
              <a:t>There is a gap in current knowledge and that gap needs filling</a:t>
            </a:r>
          </a:p>
          <a:p>
            <a:pPr marL="514350" indent="-514350">
              <a:spcAft>
                <a:spcPts val="1200"/>
              </a:spcAft>
              <a:buAutoNum type="arabicPeriod"/>
            </a:pPr>
            <a:r>
              <a:rPr lang="en-CA" sz="2400" dirty="0" smtClean="0"/>
              <a:t>The question is solvable within the timeframe of a masters program (i.e. appropriate scope)</a:t>
            </a:r>
          </a:p>
          <a:p>
            <a:pPr marL="514350" indent="-514350">
              <a:spcAft>
                <a:spcPts val="1200"/>
              </a:spcAft>
              <a:buAutoNum type="arabicPeriod"/>
            </a:pPr>
            <a:r>
              <a:rPr lang="en-CA" sz="2400" dirty="0" smtClean="0"/>
              <a:t>You are the right person to do this research</a:t>
            </a:r>
          </a:p>
          <a:p>
            <a:pPr marL="514350" indent="-514350">
              <a:spcAft>
                <a:spcPts val="1200"/>
              </a:spcAft>
              <a:buAutoNum type="arabicPeriod"/>
            </a:pPr>
            <a:r>
              <a:rPr lang="en-CA" sz="2400" dirty="0" smtClean="0"/>
              <a:t>What impact/outcome it might have (the “So What” factor)</a:t>
            </a:r>
            <a:endParaRPr lang="en-CA" sz="2400" dirty="0"/>
          </a:p>
        </p:txBody>
      </p:sp>
    </p:spTree>
    <p:extLst>
      <p:ext uri="{BB962C8B-B14F-4D97-AF65-F5344CB8AC3E}">
        <p14:creationId xmlns:p14="http://schemas.microsoft.com/office/powerpoint/2010/main" val="115776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This is the standard framework:</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2080726"/>
            <a:ext cx="8220270" cy="3517641"/>
          </a:xfrm>
        </p:spPr>
        <p:txBody>
          <a:bodyPr/>
          <a:lstStyle/>
          <a:p>
            <a:pPr marL="514350" indent="-514350">
              <a:buAutoNum type="arabicPeriod"/>
            </a:pPr>
            <a:r>
              <a:rPr lang="en-CA" sz="2400" dirty="0" smtClean="0"/>
              <a:t>Introduction / Research Question</a:t>
            </a:r>
          </a:p>
          <a:p>
            <a:pPr marL="514350" indent="-514350">
              <a:buAutoNum type="arabicPeriod"/>
            </a:pPr>
            <a:r>
              <a:rPr lang="en-CA" sz="2400" dirty="0" smtClean="0"/>
              <a:t>Purpose</a:t>
            </a:r>
          </a:p>
          <a:p>
            <a:pPr marL="514350" indent="-514350">
              <a:buAutoNum type="arabicPeriod"/>
            </a:pPr>
            <a:r>
              <a:rPr lang="en-CA" sz="2400" dirty="0" smtClean="0"/>
              <a:t>Objectives</a:t>
            </a:r>
          </a:p>
          <a:p>
            <a:pPr marL="514350" indent="-514350">
              <a:buAutoNum type="arabicPeriod"/>
            </a:pPr>
            <a:r>
              <a:rPr lang="en-CA" sz="2400" dirty="0" smtClean="0"/>
              <a:t>Theoretical Framework</a:t>
            </a:r>
          </a:p>
          <a:p>
            <a:pPr marL="514350" indent="-514350">
              <a:buAutoNum type="arabicPeriod"/>
            </a:pPr>
            <a:r>
              <a:rPr lang="en-CA" sz="2400" dirty="0" smtClean="0"/>
              <a:t>Literature Review</a:t>
            </a:r>
          </a:p>
          <a:p>
            <a:pPr marL="514350" indent="-514350">
              <a:buAutoNum type="arabicPeriod"/>
            </a:pPr>
            <a:r>
              <a:rPr lang="en-CA" sz="2400" dirty="0" smtClean="0"/>
              <a:t>Methodology</a:t>
            </a:r>
          </a:p>
          <a:p>
            <a:pPr marL="514350" indent="-514350">
              <a:buAutoNum type="arabicPeriod"/>
            </a:pPr>
            <a:r>
              <a:rPr lang="en-CA" sz="2400" dirty="0" smtClean="0"/>
              <a:t>Methods – Data Collection</a:t>
            </a:r>
          </a:p>
          <a:p>
            <a:pPr marL="514350" indent="-514350">
              <a:buAutoNum type="arabicPeriod"/>
            </a:pPr>
            <a:r>
              <a:rPr lang="en-CA" sz="2400" dirty="0" smtClean="0"/>
              <a:t>Data Analysis</a:t>
            </a:r>
          </a:p>
          <a:p>
            <a:pPr marL="514350" indent="-514350">
              <a:buAutoNum type="arabicPeriod"/>
            </a:pPr>
            <a:r>
              <a:rPr lang="en-CA" sz="2400" dirty="0" smtClean="0"/>
              <a:t>Knowledge Mobilization/Dissemination</a:t>
            </a:r>
            <a:endParaRPr lang="en-CA" sz="2400" dirty="0"/>
          </a:p>
        </p:txBody>
      </p:sp>
      <p:sp>
        <p:nvSpPr>
          <p:cNvPr id="4" name="Text Placeholder 4">
            <a:extLst>
              <a:ext uri="{FF2B5EF4-FFF2-40B4-BE49-F238E27FC236}">
                <a16:creationId xmlns:a16="http://schemas.microsoft.com/office/drawing/2014/main" xmlns="" id="{7304A04F-BBF6-42E4-B632-3E063F81AC50}"/>
              </a:ext>
            </a:extLst>
          </p:cNvPr>
          <p:cNvSpPr>
            <a:spLocks noGrp="1"/>
          </p:cNvSpPr>
          <p:nvPr>
            <p:ph type="body" sz="quarter" idx="10"/>
          </p:nvPr>
        </p:nvSpPr>
        <p:spPr>
          <a:xfrm>
            <a:off x="494521" y="1698302"/>
            <a:ext cx="7548467" cy="330200"/>
          </a:xfrm>
        </p:spPr>
        <p:txBody>
          <a:bodyPr/>
          <a:lstStyle/>
          <a:p>
            <a:r>
              <a:rPr lang="en-CA" b="0" i="1" dirty="0" smtClean="0"/>
              <a:t>Even use these as headings to hel</a:t>
            </a:r>
            <a:r>
              <a:rPr lang="en-CA" b="0" i="1" dirty="0" smtClean="0"/>
              <a:t>p with writing/reading</a:t>
            </a:r>
            <a:endParaRPr lang="en-CA" b="0" i="1" dirty="0"/>
          </a:p>
        </p:txBody>
      </p:sp>
    </p:spTree>
    <p:extLst>
      <p:ext uri="{BB962C8B-B14F-4D97-AF65-F5344CB8AC3E}">
        <p14:creationId xmlns:p14="http://schemas.microsoft.com/office/powerpoint/2010/main" val="380013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1. Introduction / Research Question</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3"/>
            <a:ext cx="8220270" cy="4124132"/>
          </a:xfrm>
        </p:spPr>
        <p:txBody>
          <a:bodyPr/>
          <a:lstStyle/>
          <a:p>
            <a:pPr marL="342900" indent="-342900">
              <a:spcAft>
                <a:spcPts val="1200"/>
              </a:spcAft>
              <a:buFont typeface="Arial" panose="020B0604020202020204" pitchFamily="34" charset="0"/>
              <a:buChar char="•"/>
            </a:pPr>
            <a:r>
              <a:rPr lang="en-CA" sz="2400" dirty="0" smtClean="0"/>
              <a:t>Be brief but precise</a:t>
            </a:r>
          </a:p>
          <a:p>
            <a:pPr marL="342900" indent="-342900">
              <a:spcAft>
                <a:spcPts val="1200"/>
              </a:spcAft>
              <a:buFont typeface="Arial" panose="020B0604020202020204" pitchFamily="34" charset="0"/>
              <a:buChar char="•"/>
            </a:pPr>
            <a:r>
              <a:rPr lang="en-CA" sz="2400" dirty="0" smtClean="0"/>
              <a:t>Provide the overarching context of what your research is about and why it’s worthwhile</a:t>
            </a:r>
          </a:p>
          <a:p>
            <a:pPr marL="342900" indent="-342900">
              <a:spcAft>
                <a:spcPts val="1200"/>
              </a:spcAft>
              <a:buFont typeface="Arial" panose="020B0604020202020204" pitchFamily="34" charset="0"/>
              <a:buChar char="•"/>
            </a:pPr>
            <a:r>
              <a:rPr lang="en-CA" sz="2400" dirty="0" smtClean="0"/>
              <a:t>What makes a “good” question?</a:t>
            </a:r>
          </a:p>
          <a:p>
            <a:pPr marL="1085850" lvl="1" indent="-342900">
              <a:spcAft>
                <a:spcPts val="1200"/>
              </a:spcAft>
              <a:buFontTx/>
              <a:buChar char="-"/>
            </a:pPr>
            <a:r>
              <a:rPr lang="en-CA" sz="2400" dirty="0" smtClean="0"/>
              <a:t>specific, targeted</a:t>
            </a:r>
          </a:p>
          <a:p>
            <a:pPr marL="1085850" lvl="1" indent="-342900">
              <a:spcAft>
                <a:spcPts val="1200"/>
              </a:spcAft>
              <a:buFontTx/>
              <a:buChar char="-"/>
            </a:pPr>
            <a:r>
              <a:rPr lang="en-CA" sz="2400" dirty="0" smtClean="0"/>
              <a:t>Not a ‘yes/no’ question</a:t>
            </a:r>
          </a:p>
          <a:p>
            <a:pPr marL="1085850" lvl="1" indent="-342900">
              <a:spcAft>
                <a:spcPts val="1200"/>
              </a:spcAft>
              <a:buFontTx/>
              <a:buChar char="-"/>
            </a:pPr>
            <a:r>
              <a:rPr lang="en-CA" sz="2400" dirty="0" smtClean="0"/>
              <a:t>Understandable to general audience</a:t>
            </a:r>
          </a:p>
          <a:p>
            <a:pPr>
              <a:spcAft>
                <a:spcPts val="1200"/>
              </a:spcAft>
            </a:pPr>
            <a:r>
              <a:rPr lang="en-CA" sz="1600" dirty="0"/>
              <a:t>YouTube </a:t>
            </a:r>
            <a:r>
              <a:rPr lang="en-CA" sz="1600" dirty="0" smtClean="0"/>
              <a:t>video on How to Create a Research Question </a:t>
            </a:r>
            <a:r>
              <a:rPr lang="en-CA" sz="1600" dirty="0">
                <a:hlinkClick r:id="rId3"/>
              </a:rPr>
              <a:t>https://</a:t>
            </a:r>
            <a:r>
              <a:rPr lang="en-CA" sz="1600" dirty="0" smtClean="0">
                <a:hlinkClick r:id="rId3"/>
              </a:rPr>
              <a:t>www.youtube.com/watch?v=8BObOQHvvFQ</a:t>
            </a:r>
            <a:r>
              <a:rPr lang="en-CA" sz="1600" dirty="0" smtClean="0"/>
              <a:t> </a:t>
            </a:r>
            <a:endParaRPr lang="en-CA" sz="1600" dirty="0"/>
          </a:p>
        </p:txBody>
      </p:sp>
    </p:spTree>
    <p:extLst>
      <p:ext uri="{BB962C8B-B14F-4D97-AF65-F5344CB8AC3E}">
        <p14:creationId xmlns:p14="http://schemas.microsoft.com/office/powerpoint/2010/main" val="253280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2. Purpose</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3"/>
            <a:ext cx="8220270" cy="4124132"/>
          </a:xfrm>
        </p:spPr>
        <p:txBody>
          <a:bodyPr/>
          <a:lstStyle/>
          <a:p>
            <a:pPr marL="342900" indent="-342900">
              <a:spcAft>
                <a:spcPts val="1200"/>
              </a:spcAft>
              <a:buFont typeface="Arial" panose="020B0604020202020204" pitchFamily="34" charset="0"/>
              <a:buChar char="•"/>
            </a:pPr>
            <a:r>
              <a:rPr lang="en-CA" sz="2400" dirty="0" smtClean="0"/>
              <a:t>Purpose statement – what you seek to contribute in the broader sense</a:t>
            </a:r>
          </a:p>
          <a:p>
            <a:pPr marL="342900" indent="-342900">
              <a:spcAft>
                <a:spcPts val="1200"/>
              </a:spcAft>
              <a:buFont typeface="Arial" panose="020B0604020202020204" pitchFamily="34" charset="0"/>
              <a:buChar char="•"/>
            </a:pPr>
            <a:r>
              <a:rPr lang="en-CA" sz="2400" dirty="0" smtClean="0"/>
              <a:t>May consider those contributions at various levels</a:t>
            </a:r>
          </a:p>
          <a:p>
            <a:pPr marL="1085850" lvl="1" indent="-342900">
              <a:spcAft>
                <a:spcPts val="1200"/>
              </a:spcAft>
              <a:buFontTx/>
              <a:buChar char="-"/>
            </a:pPr>
            <a:r>
              <a:rPr lang="en-CA" sz="2400" dirty="0" smtClean="0"/>
              <a:t>individual, organizational, community, national, international, environmental, social, cultural, economic, political, scholarly</a:t>
            </a:r>
          </a:p>
          <a:p>
            <a:pPr marL="342900" indent="-342900">
              <a:spcAft>
                <a:spcPts val="1200"/>
              </a:spcAft>
              <a:buFont typeface="Arial" panose="020B0604020202020204" pitchFamily="34" charset="0"/>
              <a:buChar char="•"/>
            </a:pPr>
            <a:r>
              <a:rPr lang="en-CA" sz="2400" dirty="0" smtClean="0"/>
              <a:t>Why should anyone care – make the case for the need for this project</a:t>
            </a:r>
          </a:p>
          <a:p>
            <a:pPr marL="342900" indent="-342900">
              <a:spcAft>
                <a:spcPts val="1200"/>
              </a:spcAft>
              <a:buFont typeface="Arial" panose="020B0604020202020204" pitchFamily="34" charset="0"/>
              <a:buChar char="•"/>
            </a:pPr>
            <a:r>
              <a:rPr lang="en-CA" sz="2400" dirty="0" smtClean="0"/>
              <a:t>How are you qualified to conduct this research?</a:t>
            </a:r>
            <a:endParaRPr lang="en-CA" sz="2400" dirty="0" smtClean="0"/>
          </a:p>
        </p:txBody>
      </p:sp>
    </p:spTree>
    <p:extLst>
      <p:ext uri="{BB962C8B-B14F-4D97-AF65-F5344CB8AC3E}">
        <p14:creationId xmlns:p14="http://schemas.microsoft.com/office/powerpoint/2010/main" val="50695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3. Objectives</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3"/>
            <a:ext cx="8220270" cy="4124132"/>
          </a:xfrm>
        </p:spPr>
        <p:txBody>
          <a:bodyPr/>
          <a:lstStyle/>
          <a:p>
            <a:pPr marL="342900" indent="-342900">
              <a:spcAft>
                <a:spcPts val="1200"/>
              </a:spcAft>
              <a:buFont typeface="Arial" panose="020B0604020202020204" pitchFamily="34" charset="0"/>
              <a:buChar char="•"/>
            </a:pPr>
            <a:r>
              <a:rPr lang="en-CA" sz="2400" dirty="0" smtClean="0"/>
              <a:t>Specific and concrete – what are you going to do?</a:t>
            </a:r>
          </a:p>
          <a:p>
            <a:pPr marL="342900" indent="-342900">
              <a:spcAft>
                <a:spcPts val="1200"/>
              </a:spcAft>
              <a:buFont typeface="Arial" panose="020B0604020202020204" pitchFamily="34" charset="0"/>
              <a:buChar char="•"/>
            </a:pPr>
            <a:r>
              <a:rPr lang="en-CA" sz="2400" dirty="0" smtClean="0"/>
              <a:t>Should lead directly to outcomes that support your overall purpose</a:t>
            </a:r>
          </a:p>
          <a:p>
            <a:pPr marL="342900" indent="-342900">
              <a:spcAft>
                <a:spcPts val="1200"/>
              </a:spcAft>
              <a:buFont typeface="Arial" panose="020B0604020202020204" pitchFamily="34" charset="0"/>
              <a:buChar char="•"/>
            </a:pPr>
            <a:r>
              <a:rPr lang="en-CA" sz="2400" dirty="0" smtClean="0"/>
              <a:t>Needs to be consistent throughout the proposal</a:t>
            </a:r>
          </a:p>
          <a:p>
            <a:pPr marL="342900" indent="-342900">
              <a:spcAft>
                <a:spcPts val="1200"/>
              </a:spcAft>
              <a:buFont typeface="Arial" panose="020B0604020202020204" pitchFamily="34" charset="0"/>
              <a:buChar char="•"/>
            </a:pPr>
            <a:r>
              <a:rPr lang="en-CA" sz="2400" dirty="0" smtClean="0"/>
              <a:t>Needs to be doable/realistic in terms of timeframe, abilities, resources, etc.</a:t>
            </a:r>
          </a:p>
          <a:p>
            <a:pPr marL="342900" indent="-342900">
              <a:spcAft>
                <a:spcPts val="1200"/>
              </a:spcAft>
              <a:buFont typeface="Arial" panose="020B0604020202020204" pitchFamily="34" charset="0"/>
              <a:buChar char="•"/>
            </a:pPr>
            <a:endParaRPr lang="en-CA" sz="2400" dirty="0"/>
          </a:p>
          <a:p>
            <a:r>
              <a:rPr lang="en-CA" sz="1600" dirty="0"/>
              <a:t>YouTube video on </a:t>
            </a:r>
            <a:r>
              <a:rPr lang="en-CA" sz="1600" dirty="0" smtClean="0"/>
              <a:t>the Difference Between Objectives and Goals</a:t>
            </a:r>
          </a:p>
          <a:p>
            <a:r>
              <a:rPr lang="en-CA" sz="1600" dirty="0">
                <a:hlinkClick r:id="rId3"/>
              </a:rPr>
              <a:t>https://</a:t>
            </a:r>
            <a:r>
              <a:rPr lang="en-CA" sz="1600" dirty="0" smtClean="0">
                <a:hlinkClick r:id="rId3"/>
              </a:rPr>
              <a:t>www.youtube.com/watch?v=gGOQSSIDZaQ</a:t>
            </a:r>
            <a:r>
              <a:rPr lang="en-CA" sz="1600" dirty="0" smtClean="0"/>
              <a:t> </a:t>
            </a:r>
            <a:endParaRPr lang="en-CA" sz="1600" dirty="0"/>
          </a:p>
        </p:txBody>
      </p:sp>
    </p:spTree>
    <p:extLst>
      <p:ext uri="{BB962C8B-B14F-4D97-AF65-F5344CB8AC3E}">
        <p14:creationId xmlns:p14="http://schemas.microsoft.com/office/powerpoint/2010/main" val="383905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4. Theoretical Framework</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3"/>
            <a:ext cx="8220270" cy="4124132"/>
          </a:xfrm>
        </p:spPr>
        <p:txBody>
          <a:bodyPr/>
          <a:lstStyle/>
          <a:p>
            <a:pPr marL="342900" indent="-342900">
              <a:spcAft>
                <a:spcPts val="1200"/>
              </a:spcAft>
              <a:buFont typeface="Arial" panose="020B0604020202020204" pitchFamily="34" charset="0"/>
              <a:buChar char="•"/>
            </a:pPr>
            <a:r>
              <a:rPr lang="en-CA" sz="2400" dirty="0" smtClean="0"/>
              <a:t>Be explicit about the theoretical approach(</a:t>
            </a:r>
            <a:r>
              <a:rPr lang="en-CA" sz="2400" dirty="0" err="1" smtClean="0"/>
              <a:t>es</a:t>
            </a:r>
            <a:r>
              <a:rPr lang="en-CA" sz="2400" dirty="0" smtClean="0"/>
              <a:t>) and/or framework(s) you ar</a:t>
            </a:r>
            <a:r>
              <a:rPr lang="en-CA" sz="2400" dirty="0" smtClean="0"/>
              <a:t>e using</a:t>
            </a:r>
          </a:p>
          <a:p>
            <a:pPr marL="342900" indent="-342900">
              <a:spcAft>
                <a:spcPts val="1200"/>
              </a:spcAft>
              <a:buFont typeface="Arial" panose="020B0604020202020204" pitchFamily="34" charset="0"/>
              <a:buChar char="•"/>
            </a:pPr>
            <a:r>
              <a:rPr lang="en-CA" sz="2400" dirty="0" smtClean="0"/>
              <a:t>Explain WHY these are appropriate theoretical approaches/frameworks</a:t>
            </a:r>
          </a:p>
          <a:p>
            <a:pPr marL="342900" indent="-342900">
              <a:spcAft>
                <a:spcPts val="1200"/>
              </a:spcAft>
              <a:buFont typeface="Arial" panose="020B0604020202020204" pitchFamily="34" charset="0"/>
              <a:buChar char="•"/>
            </a:pPr>
            <a:r>
              <a:rPr lang="en-CA" sz="2400" dirty="0" smtClean="0"/>
              <a:t>When you are done – TIE YOUR RESULTS BACK TO THE FRAMEWORKS/APPROACHES</a:t>
            </a:r>
          </a:p>
          <a:p>
            <a:pPr marL="342900" indent="-342900">
              <a:spcAft>
                <a:spcPts val="1200"/>
              </a:spcAft>
              <a:buFont typeface="Arial" panose="020B0604020202020204" pitchFamily="34" charset="0"/>
              <a:buChar char="•"/>
            </a:pPr>
            <a:endParaRPr lang="en-CA" sz="2400" dirty="0"/>
          </a:p>
          <a:p>
            <a:r>
              <a:rPr lang="en-CA" sz="1600" dirty="0" smtClean="0"/>
              <a:t>I like this explanation of what a theoretical framework is</a:t>
            </a:r>
          </a:p>
          <a:p>
            <a:r>
              <a:rPr lang="en-CA" sz="1600" dirty="0">
                <a:hlinkClick r:id="rId3"/>
              </a:rPr>
              <a:t>https://</a:t>
            </a:r>
            <a:r>
              <a:rPr lang="en-CA" sz="1600" dirty="0" smtClean="0">
                <a:hlinkClick r:id="rId3"/>
              </a:rPr>
              <a:t>www.youtube.com/watch?v=JWb-hHInQro</a:t>
            </a:r>
            <a:r>
              <a:rPr lang="en-CA" sz="1600" dirty="0" smtClean="0"/>
              <a:t> </a:t>
            </a:r>
            <a:endParaRPr lang="en-CA" sz="1600" dirty="0"/>
          </a:p>
          <a:p>
            <a:r>
              <a:rPr lang="en-CA" sz="1600" dirty="0" smtClean="0"/>
              <a:t>And this explanation of how to align it with </a:t>
            </a:r>
            <a:r>
              <a:rPr lang="en-CA" sz="1600" dirty="0"/>
              <a:t>your methods </a:t>
            </a:r>
            <a:r>
              <a:rPr lang="en-CA" sz="1600" dirty="0">
                <a:hlinkClick r:id="rId4"/>
              </a:rPr>
              <a:t>https://</a:t>
            </a:r>
            <a:r>
              <a:rPr lang="en-CA" sz="1600" dirty="0" smtClean="0">
                <a:hlinkClick r:id="rId4"/>
              </a:rPr>
              <a:t>www.youtube.com/watch?v=jUKv2NccshQ</a:t>
            </a:r>
            <a:r>
              <a:rPr lang="en-CA" sz="1600" dirty="0" smtClean="0"/>
              <a:t> </a:t>
            </a:r>
          </a:p>
        </p:txBody>
      </p:sp>
    </p:spTree>
    <p:extLst>
      <p:ext uri="{BB962C8B-B14F-4D97-AF65-F5344CB8AC3E}">
        <p14:creationId xmlns:p14="http://schemas.microsoft.com/office/powerpoint/2010/main" val="28312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7A7740A-D4FA-44B0-AF34-E44B87401374}"/>
              </a:ext>
            </a:extLst>
          </p:cNvPr>
          <p:cNvSpPr>
            <a:spLocks noGrp="1"/>
          </p:cNvSpPr>
          <p:nvPr>
            <p:ph type="body" sz="quarter" idx="11"/>
          </p:nvPr>
        </p:nvSpPr>
        <p:spPr>
          <a:xfrm>
            <a:off x="410158" y="1283964"/>
            <a:ext cx="8556559" cy="414338"/>
          </a:xfrm>
        </p:spPr>
        <p:txBody>
          <a:bodyPr/>
          <a:lstStyle/>
          <a:p>
            <a:r>
              <a:rPr lang="en-CA" dirty="0" smtClean="0"/>
              <a:t>5. Literature Review</a:t>
            </a:r>
            <a:endParaRPr lang="en-CA" dirty="0"/>
          </a:p>
        </p:txBody>
      </p:sp>
      <p:sp>
        <p:nvSpPr>
          <p:cNvPr id="7" name="Text Placeholder 6">
            <a:extLst>
              <a:ext uri="{FF2B5EF4-FFF2-40B4-BE49-F238E27FC236}">
                <a16:creationId xmlns:a16="http://schemas.microsoft.com/office/drawing/2014/main" xmlns="" id="{CDF92AC3-69E7-428B-BFF0-46088BD104F0}"/>
              </a:ext>
            </a:extLst>
          </p:cNvPr>
          <p:cNvSpPr>
            <a:spLocks noGrp="1"/>
          </p:cNvSpPr>
          <p:nvPr>
            <p:ph type="body" sz="quarter" idx="12"/>
          </p:nvPr>
        </p:nvSpPr>
        <p:spPr>
          <a:xfrm>
            <a:off x="494522" y="1894112"/>
            <a:ext cx="8220270" cy="4348067"/>
          </a:xfrm>
        </p:spPr>
        <p:txBody>
          <a:bodyPr/>
          <a:lstStyle/>
          <a:p>
            <a:pPr marL="342900" indent="-342900">
              <a:spcAft>
                <a:spcPts val="1200"/>
              </a:spcAft>
              <a:buFont typeface="Arial" panose="020B0604020202020204" pitchFamily="34" charset="0"/>
              <a:buChar char="•"/>
            </a:pPr>
            <a:r>
              <a:rPr lang="en-CA" sz="2400" dirty="0" smtClean="0"/>
              <a:t>Identify what’s been done in this field</a:t>
            </a:r>
          </a:p>
          <a:p>
            <a:pPr marL="342900" indent="-342900">
              <a:spcAft>
                <a:spcPts val="1200"/>
              </a:spcAft>
              <a:buFont typeface="Arial" panose="020B0604020202020204" pitchFamily="34" charset="0"/>
              <a:buChar char="•"/>
            </a:pPr>
            <a:r>
              <a:rPr lang="en-CA" sz="2400" dirty="0" smtClean="0"/>
              <a:t>Ensure that you know the ‘seminal’ works, authors, findings</a:t>
            </a:r>
          </a:p>
          <a:p>
            <a:pPr marL="342900" indent="-342900">
              <a:spcAft>
                <a:spcPts val="1200"/>
              </a:spcAft>
              <a:buFont typeface="Arial" panose="020B0604020202020204" pitchFamily="34" charset="0"/>
              <a:buChar char="•"/>
            </a:pPr>
            <a:r>
              <a:rPr lang="en-CA" sz="2400" dirty="0" smtClean="0"/>
              <a:t>Identify the gap in the research</a:t>
            </a:r>
          </a:p>
          <a:p>
            <a:pPr marL="342900" indent="-342900">
              <a:spcAft>
                <a:spcPts val="1200"/>
              </a:spcAft>
              <a:buFont typeface="Arial" panose="020B0604020202020204" pitchFamily="34" charset="0"/>
              <a:buChar char="•"/>
            </a:pPr>
            <a:r>
              <a:rPr lang="en-CA" sz="2400" dirty="0" smtClean="0"/>
              <a:t>Identify WHY the gap should be addressed</a:t>
            </a:r>
          </a:p>
          <a:p>
            <a:pPr marL="342900" indent="-342900">
              <a:spcAft>
                <a:spcPts val="1200"/>
              </a:spcAft>
              <a:buFont typeface="Arial" panose="020B0604020202020204" pitchFamily="34" charset="0"/>
              <a:buChar char="•"/>
            </a:pPr>
            <a:r>
              <a:rPr lang="en-CA" sz="2400" dirty="0" smtClean="0"/>
              <a:t>Situate the project within your overall record </a:t>
            </a:r>
          </a:p>
          <a:p>
            <a:pPr marL="1085850" lvl="1" indent="-342900">
              <a:buFontTx/>
              <a:buChar char="-"/>
            </a:pPr>
            <a:r>
              <a:rPr lang="en-CA" sz="2400" dirty="0" smtClean="0"/>
              <a:t>Why are you the right person to do this?</a:t>
            </a:r>
          </a:p>
          <a:p>
            <a:pPr marL="1085850" lvl="1" indent="-342900">
              <a:buFontTx/>
              <a:buChar char="-"/>
            </a:pPr>
            <a:r>
              <a:rPr lang="en-CA" sz="2400" dirty="0" smtClean="0"/>
              <a:t>What’s your background?</a:t>
            </a:r>
          </a:p>
          <a:p>
            <a:pPr marL="1085850" lvl="1" indent="-342900">
              <a:buFontTx/>
              <a:buChar char="-"/>
            </a:pPr>
            <a:r>
              <a:rPr lang="en-CA" sz="2400" dirty="0" smtClean="0"/>
              <a:t>Is this a logical progression from previous work and research?</a:t>
            </a:r>
          </a:p>
          <a:p>
            <a:pPr>
              <a:spcAft>
                <a:spcPts val="1200"/>
              </a:spcAft>
            </a:pPr>
            <a:endParaRPr lang="en-CA" sz="2400" dirty="0"/>
          </a:p>
        </p:txBody>
      </p:sp>
    </p:spTree>
    <p:extLst>
      <p:ext uri="{BB962C8B-B14F-4D97-AF65-F5344CB8AC3E}">
        <p14:creationId xmlns:p14="http://schemas.microsoft.com/office/powerpoint/2010/main" val="31145516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3EE0730B-A495-4A0B-8F2E-2B8A69963FF5}"/>
    </a:ext>
  </a:extLst>
</a:theme>
</file>

<file path=ppt/theme/theme10.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RU_Corporate_PPT_Update.potx" id="{B329850A-F546-4DEB-8BF2-67282902058B}" vid="{80062ED3-8E03-4882-BEE4-F9E6C412F00F}"/>
    </a:ext>
  </a:extLst>
</a:theme>
</file>

<file path=ppt/theme/theme11.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0CBF4246-862B-42C2-85C1-714E75C092C2}"/>
    </a:ext>
  </a:extLst>
</a:theme>
</file>

<file path=ppt/theme/theme12.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041F31D4-2155-4703-A41B-FEE946315F19}"/>
    </a:ext>
  </a:extLst>
</a:theme>
</file>

<file path=ppt/theme/theme13.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36D10ED5-C6D7-4587-B561-A8C7763508EF}"/>
    </a:ext>
  </a:extLst>
</a:theme>
</file>

<file path=ppt/theme/theme14.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RU_Corporate_PPT_Update.potx" id="{B329850A-F546-4DEB-8BF2-67282902058B}" vid="{46D3274B-4451-4873-BFB2-2B16157DD350}"/>
    </a:ext>
  </a:extLst>
</a:theme>
</file>

<file path=ppt/theme/theme15.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RU_Corporate_PPT_Update.potx" id="{B329850A-F546-4DEB-8BF2-67282902058B}" vid="{5B1A6615-DE9A-4129-B7E6-3992E8597399}"/>
    </a:ext>
  </a:extLst>
</a:theme>
</file>

<file path=ppt/theme/theme16.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RU_Corporate_PPT_Update.potx" id="{B329850A-F546-4DEB-8BF2-67282902058B}" vid="{DB82C9DE-6C30-4544-8A70-82B417E13DB4}"/>
    </a:ext>
  </a:extLst>
</a:theme>
</file>

<file path=ppt/theme/theme17.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D9FD5FD6-A0AC-403D-AAF9-A9CC97A15C4E}"/>
    </a:ext>
  </a:extLst>
</a:theme>
</file>

<file path=ppt/theme/theme18.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BEA2E58B-5548-4F9F-92EA-07E5620B74C5}"/>
    </a:ext>
  </a:extLst>
</a:theme>
</file>

<file path=ppt/theme/theme19.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7F510055-E5E3-488E-872E-F23FEE5232C6}"/>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6C80BE9E-A3F5-4028-BD07-D19055709124}"/>
    </a:ext>
  </a:extLst>
</a:theme>
</file>

<file path=ppt/theme/theme20.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RU_Corporate_PPT_Update.potx" id="{B329850A-F546-4DEB-8BF2-67282902058B}" vid="{71BC8CA7-7D1B-4B57-AD3D-AE70CCD59115}"/>
    </a:ext>
  </a:extLst>
</a:theme>
</file>

<file path=ppt/theme/theme21.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3F781139-5BE6-48C6-8FB1-6F2916A9BE2C}"/>
    </a:ext>
  </a:extLst>
</a:theme>
</file>

<file path=ppt/theme/theme2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RU_Corporate_PPT_Update.potx" id="{B329850A-F546-4DEB-8BF2-67282902058B}" vid="{412F56EC-8806-4BAF-B3B3-24AC96C77A79}"/>
    </a:ext>
  </a:extLst>
</a:theme>
</file>

<file path=ppt/theme/theme23.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CAE00094-DA14-49B9-8E8B-BDE25887862D}"/>
    </a:ext>
  </a:extLst>
</a:theme>
</file>

<file path=ppt/theme/theme24.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E8B062B1-E80D-438F-9B16-EC6934B656D7}"/>
    </a:ext>
  </a:extLst>
</a:theme>
</file>

<file path=ppt/theme/theme2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D76DDCB2-B319-42AF-98FE-1DF49C348C1E}"/>
    </a:ext>
  </a:extLst>
</a:theme>
</file>

<file path=ppt/theme/theme26.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RU_Corporate_PPT_Update.potx" id="{B329850A-F546-4DEB-8BF2-67282902058B}" vid="{D8BD2E00-2127-44E1-B29D-DB6311289C17}"/>
    </a:ext>
  </a:extLst>
</a:theme>
</file>

<file path=ppt/theme/theme27.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A255F4C4-3FF3-4F3C-A6D3-B9692511C765}"/>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81B7102F-D685-4B6F-AEFF-3F8E202562A9}"/>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3497DCEA-CCC5-4E05-99E4-592E01A22719}"/>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10107BEA-8328-4990-8EF8-739B8E9F60CD}"/>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RU_Corporate_PPT_Update.potx" id="{B329850A-F546-4DEB-8BF2-67282902058B}" vid="{8317DF80-BAC7-4904-8D82-8AD62314DB43}"/>
    </a:ext>
  </a:extLst>
</a:theme>
</file>

<file path=ppt/theme/theme7.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RU_Corporate_PPT_Update.potx" id="{B329850A-F546-4DEB-8BF2-67282902058B}" vid="{8D099412-4FCE-432B-9DC2-B989A35A753A}"/>
    </a:ext>
  </a:extLst>
</a:theme>
</file>

<file path=ppt/theme/theme8.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RU_Corporate_PPT_Update.potx" id="{B329850A-F546-4DEB-8BF2-67282902058B}" vid="{24FE3DF0-9283-4676-ACB1-C443AA7128D5}"/>
    </a:ext>
  </a:extLst>
</a:theme>
</file>

<file path=ppt/theme/theme9.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RU_Corporate_PPT_Update.potx" id="{B329850A-F546-4DEB-8BF2-67282902058B}" vid="{20971A15-2CE9-43C7-B2BA-8DA3E69355FA}"/>
    </a:ext>
  </a:extLst>
</a:theme>
</file>

<file path=docProps/app.xml><?xml version="1.0" encoding="utf-8"?>
<Properties xmlns="http://schemas.openxmlformats.org/officeDocument/2006/extended-properties" xmlns:vt="http://schemas.openxmlformats.org/officeDocument/2006/docPropsVTypes">
  <Template>RRU_Corporate_PPT_Update</Template>
  <TotalTime>99</TotalTime>
  <Words>801</Words>
  <Application>Microsoft Office PowerPoint</Application>
  <PresentationFormat>On-screen Show (4:3)</PresentationFormat>
  <Paragraphs>117</Paragraphs>
  <Slides>14</Slides>
  <Notes>13</Notes>
  <HiddenSlides>0</HiddenSlides>
  <MMClips>0</MMClips>
  <ScaleCrop>false</ScaleCrop>
  <HeadingPairs>
    <vt:vector size="4" baseType="variant">
      <vt:variant>
        <vt:lpstr>Theme</vt:lpstr>
      </vt:variant>
      <vt:variant>
        <vt:i4>27</vt:i4>
      </vt:variant>
      <vt:variant>
        <vt:lpstr>Slide Titles</vt:lpstr>
      </vt:variant>
      <vt:variant>
        <vt:i4>14</vt:i4>
      </vt:variant>
    </vt:vector>
  </HeadingPairs>
  <TitlesOfParts>
    <vt:vector size="41" baseType="lpstr">
      <vt:lpstr>Custom Design</vt:lpstr>
      <vt:lpstr>1_Custom Design</vt:lpstr>
      <vt:lpstr>2_Custom Design</vt:lpstr>
      <vt:lpstr>3_Custom Design</vt:lpstr>
      <vt:lpstr>4_Custom Design</vt:lpstr>
      <vt:lpstr>5_Custom Design</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9_Custom Design</vt:lpstr>
      <vt:lpstr>10_Custom Design</vt:lpstr>
      <vt:lpstr>11_Custom Design</vt:lpstr>
      <vt:lpstr>Section divider opt 4</vt:lpstr>
      <vt:lpstr>Section divider custom image</vt:lpstr>
      <vt:lpstr>Content slides</vt:lpstr>
      <vt:lpstr>8_Custom Design</vt:lpstr>
      <vt:lpstr>7_Custom Design</vt:lpstr>
      <vt:lpstr>6_Custom Design</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PowerPoint Presentation</dc:title>
  <dc:creator>Kent Gaskill</dc:creator>
  <cp:lastModifiedBy>Royal Roads University</cp:lastModifiedBy>
  <cp:revision>9</cp:revision>
  <dcterms:created xsi:type="dcterms:W3CDTF">2020-09-28T15:57:26Z</dcterms:created>
  <dcterms:modified xsi:type="dcterms:W3CDTF">2021-11-10T01:05:15Z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